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59"/>
  </p:notesMasterIdLst>
  <p:sldIdLst>
    <p:sldId id="320" r:id="rId3"/>
    <p:sldId id="256" r:id="rId4"/>
    <p:sldId id="305" r:id="rId5"/>
    <p:sldId id="257" r:id="rId6"/>
    <p:sldId id="306" r:id="rId7"/>
    <p:sldId id="307" r:id="rId8"/>
    <p:sldId id="319" r:id="rId9"/>
    <p:sldId id="259" r:id="rId10"/>
    <p:sldId id="261" r:id="rId11"/>
    <p:sldId id="308" r:id="rId12"/>
    <p:sldId id="262" r:id="rId13"/>
    <p:sldId id="309" r:id="rId14"/>
    <p:sldId id="263" r:id="rId15"/>
    <p:sldId id="264" r:id="rId16"/>
    <p:sldId id="265" r:id="rId17"/>
    <p:sldId id="266" r:id="rId18"/>
    <p:sldId id="311" r:id="rId19"/>
    <p:sldId id="302" r:id="rId20"/>
    <p:sldId id="312" r:id="rId21"/>
    <p:sldId id="321" r:id="rId22"/>
    <p:sldId id="269" r:id="rId23"/>
    <p:sldId id="267" r:id="rId24"/>
    <p:sldId id="313" r:id="rId25"/>
    <p:sldId id="273" r:id="rId26"/>
    <p:sldId id="303" r:id="rId27"/>
    <p:sldId id="271" r:id="rId28"/>
    <p:sldId id="274" r:id="rId29"/>
    <p:sldId id="272" r:id="rId30"/>
    <p:sldId id="268" r:id="rId31"/>
    <p:sldId id="276" r:id="rId32"/>
    <p:sldId id="279" r:id="rId33"/>
    <p:sldId id="314" r:id="rId34"/>
    <p:sldId id="278" r:id="rId35"/>
    <p:sldId id="280" r:id="rId36"/>
    <p:sldId id="281" r:id="rId37"/>
    <p:sldId id="285" r:id="rId38"/>
    <p:sldId id="315" r:id="rId39"/>
    <p:sldId id="286" r:id="rId40"/>
    <p:sldId id="284" r:id="rId41"/>
    <p:sldId id="283" r:id="rId42"/>
    <p:sldId id="282" r:id="rId43"/>
    <p:sldId id="288" r:id="rId44"/>
    <p:sldId id="277" r:id="rId45"/>
    <p:sldId id="291" r:id="rId46"/>
    <p:sldId id="316" r:id="rId47"/>
    <p:sldId id="289" r:id="rId48"/>
    <p:sldId id="295" r:id="rId49"/>
    <p:sldId id="294" r:id="rId50"/>
    <p:sldId id="293" r:id="rId51"/>
    <p:sldId id="292" r:id="rId52"/>
    <p:sldId id="297" r:id="rId53"/>
    <p:sldId id="298" r:id="rId54"/>
    <p:sldId id="300" r:id="rId55"/>
    <p:sldId id="317" r:id="rId56"/>
    <p:sldId id="299" r:id="rId57"/>
    <p:sldId id="304" r:id="rId5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8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 snapToGrid="0">
      <p:cViewPr varScale="1">
        <p:scale>
          <a:sx n="109" d="100"/>
          <a:sy n="109" d="100"/>
        </p:scale>
        <p:origin x="168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6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ADE8B3-6A1F-4B0A-90FE-F96FD186596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9128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387780-4854-4097-A5FA-11F6B230222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41ACD-2314-4433-BA90-F5A08A3D2FE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D638F-AA38-4D88-BC7A-C7F5AC6E2D1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703119B-B0FB-4270-BD6B-FDAE5365E7C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99D62-05E1-410C-914A-7BE539D33D2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F79DB-678C-461F-9DF0-A6EE18A4435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172D5-88C3-4812-A777-D3B6F01EA7C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ACF10-AC23-4E29-B3D4-F811319C1FC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62D3E-F0C9-4E5D-BB25-02580110102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1927E-3466-41A0-93DC-20BF52B640C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13DA2-DA95-4EB4-A8D0-0D81A6F6EB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6C6BD-66DD-4999-931A-CB92FB8C400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CA368-958F-45BB-9FDE-A1A4286638C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833E8-65D8-4469-9733-7BFEEE4B1B1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60445-EF66-4609-9851-E79A777B8B0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987F9-3B0E-41BF-ABCD-D36464F9159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9213F-7B0F-4FDB-AA8F-AE4252E25D9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03862-CE46-4F4C-9EAD-935B18C06A8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2F05D-DECD-4468-A775-B015A649CBE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A9A7F-D118-40D4-97DA-57B81312BA1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1719C-EFB0-4B92-BA2A-08543F660DB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D9C89-9F93-4512-B399-135EDFD120D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EFB3520-3075-4ABC-BE8F-DC94144775B5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3EF57C-A337-4A7E-91C7-4BF38EB6106E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horoid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science.net/blog/gli-strati-e-i-tessuti-che-rivestono-locchio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openxmlformats.org/officeDocument/2006/relationships/hyperlink" Target="https://en.wikipedia.org/wiki/Intermediate_uveitis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g"/><Relationship Id="rId5" Type="http://schemas.openxmlformats.org/officeDocument/2006/relationships/hyperlink" Target="http://en.wikipedia.org/wiki/Humor_aquosus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://www.intechopen.com/books/amyloidosis/ocular-presentations-of-amyloidosi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ebeye.ophth.uiowa.edu/eyeforum/atlas/pages/Central-posterior-synechiae/index.htm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ECAFD-45FA-4E4C-8559-DF609B834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525" y="4211517"/>
            <a:ext cx="4599964" cy="984738"/>
          </a:xfrm>
        </p:spPr>
        <p:txBody>
          <a:bodyPr/>
          <a:lstStyle/>
          <a:p>
            <a:r>
              <a:rPr lang="en-US" dirty="0"/>
              <a:t>Dr. Fareed Warid </a:t>
            </a:r>
          </a:p>
          <a:p>
            <a:r>
              <a:rPr lang="en-US" dirty="0"/>
              <a:t>Consultant Ophthalmologist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92224" y="1225296"/>
            <a:ext cx="5856542" cy="160934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Uveitis</a:t>
            </a:r>
          </a:p>
        </p:txBody>
      </p:sp>
    </p:spTree>
    <p:extLst>
      <p:ext uri="{BB962C8B-B14F-4D97-AF65-F5344CB8AC3E}">
        <p14:creationId xmlns:p14="http://schemas.microsoft.com/office/powerpoint/2010/main" val="65854580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131" y="637510"/>
            <a:ext cx="8596515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Symptoms: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latin typeface="Andalus" pitchFamily="18" charset="-78"/>
                <a:cs typeface="Andalus" pitchFamily="18" charset="-78"/>
              </a:rPr>
              <a:t>	</a:t>
            </a:r>
            <a:r>
              <a:rPr lang="en-GB" sz="2000" dirty="0">
                <a:latin typeface="Andalus" pitchFamily="18" charset="-78"/>
                <a:cs typeface="Andalus" pitchFamily="18" charset="-78"/>
              </a:rPr>
              <a:t>insidious and many patients are asymptomatic until the development of 	complications such as cataract or band 	keratopathy.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>
                <a:latin typeface="Andalus" pitchFamily="18" charset="-78"/>
                <a:cs typeface="Andalus" pitchFamily="18" charset="-78"/>
              </a:rPr>
              <a:t>        Because of the lack of symptoms patients at risk of developing CAU 	should be routinely screened; especially juvenile idiopathic arthritis.</a:t>
            </a:r>
          </a:p>
          <a:p>
            <a:pPr>
              <a:buNone/>
            </a:pPr>
            <a:r>
              <a:rPr lang="en-GB" sz="24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Signs:</a:t>
            </a:r>
          </a:p>
          <a:p>
            <a:pPr>
              <a:buNone/>
            </a:pPr>
            <a:r>
              <a:rPr lang="en-GB" sz="2400" b="1" dirty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External examination </a:t>
            </a:r>
            <a:r>
              <a:rPr lang="en-GB" sz="2400" b="1" dirty="0">
                <a:solidFill>
                  <a:schemeClr val="bg1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:</a:t>
            </a:r>
          </a:p>
          <a:p>
            <a:pPr>
              <a:buNone/>
            </a:pPr>
            <a:r>
              <a:rPr lang="en-GB" sz="2400" b="1" dirty="0">
                <a:solidFill>
                  <a:schemeClr val="bg1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	</a:t>
            </a:r>
            <a:r>
              <a:rPr lang="en-GB" sz="2400" dirty="0">
                <a:latin typeface="Andalus" pitchFamily="18" charset="-78"/>
                <a:cs typeface="Andalus" pitchFamily="18" charset="-78"/>
              </a:rPr>
              <a:t>white eye. </a:t>
            </a:r>
          </a:p>
          <a:p>
            <a:r>
              <a:rPr lang="en-GB" sz="2400" b="1" dirty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Aqueous cells </a:t>
            </a:r>
          </a:p>
          <a:p>
            <a:r>
              <a:rPr lang="en-GB" sz="2400" dirty="0">
                <a:latin typeface="Andalus" pitchFamily="18" charset="-78"/>
                <a:cs typeface="Andalus" pitchFamily="18" charset="-78"/>
              </a:rPr>
              <a:t>	vary in number according to disease activity .</a:t>
            </a:r>
            <a:endParaRPr lang="en-GB" sz="2400" b="1" dirty="0">
              <a:latin typeface="Andalus" pitchFamily="18" charset="-78"/>
              <a:cs typeface="Andalus" pitchFamily="18" charset="-78"/>
            </a:endParaRPr>
          </a:p>
          <a:p>
            <a:r>
              <a:rPr lang="en-GB" sz="2400" b="1" dirty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Aqueous flare 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>
                <a:latin typeface="Andalus" pitchFamily="18" charset="-78"/>
                <a:cs typeface="Andalus" pitchFamily="18" charset="-78"/>
              </a:rPr>
              <a:t>May be more marked than cells in eyes with prolonged activity 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>
                <a:latin typeface="Andalus" pitchFamily="18" charset="-78"/>
                <a:cs typeface="Andalus" pitchFamily="18" charset="-78"/>
              </a:rPr>
              <a:t>its severity may act as an indicator of disease activity (contrary to previous teaching)</a:t>
            </a:r>
            <a:endParaRPr lang="ar-IQ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FCE74A-192B-4739-B926-AC129CEF19D7}"/>
              </a:ext>
            </a:extLst>
          </p:cNvPr>
          <p:cNvSpPr/>
          <p:nvPr/>
        </p:nvSpPr>
        <p:spPr>
          <a:xfrm>
            <a:off x="3417213" y="123065"/>
            <a:ext cx="2778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1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Presentation</a:t>
            </a:r>
            <a:r>
              <a:rPr lang="en-GB" sz="36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GB" sz="3600" dirty="0">
                <a:latin typeface="Andalus" pitchFamily="18" charset="-78"/>
                <a:cs typeface="Andalus" pitchFamily="18" charset="-78"/>
              </a:rPr>
              <a:t>: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8892098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4EDAA7F-E4E1-483B-A32D-765E3EE50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924" y="273050"/>
            <a:ext cx="3008313" cy="482234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chemeClr val="bg1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Presentation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GB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  <a:endParaRPr lang="en-GB" sz="16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1C0662-8276-4015-9E80-0B2477E1C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798502"/>
            <a:ext cx="6565769" cy="5327661"/>
          </a:xfrm>
        </p:spPr>
        <p:txBody>
          <a:bodyPr/>
          <a:lstStyle/>
          <a:p>
            <a:pPr algn="just"/>
            <a:r>
              <a:rPr lang="en-GB" sz="16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KP </a:t>
            </a:r>
            <a:r>
              <a:rPr lang="en-GB" sz="1600" dirty="0">
                <a:latin typeface="Andalus" pitchFamily="18" charset="-78"/>
                <a:cs typeface="Andalus" pitchFamily="18" charset="-78"/>
              </a:rPr>
              <a:t>: </a:t>
            </a:r>
          </a:p>
          <a:p>
            <a:pPr algn="just"/>
            <a:r>
              <a:rPr lang="en-GB" sz="1600" dirty="0">
                <a:latin typeface="Andalus" pitchFamily="18" charset="-78"/>
                <a:cs typeface="Andalus" pitchFamily="18" charset="-78"/>
              </a:rPr>
              <a:t>Clusters of cellular deposits on the corneal endothelium composed of </a:t>
            </a:r>
            <a:r>
              <a:rPr lang="en-GB" sz="1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epithelioid cells,</a:t>
            </a:r>
            <a:r>
              <a:rPr lang="en-GB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GB" sz="1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lym­phocytes </a:t>
            </a:r>
            <a:r>
              <a:rPr lang="en-GB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and </a:t>
            </a:r>
            <a:r>
              <a:rPr lang="en-GB" sz="1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polymorphs </a:t>
            </a:r>
            <a:r>
              <a:rPr lang="en-GB" sz="1600" dirty="0">
                <a:latin typeface="Andalus" pitchFamily="18" charset="-78"/>
                <a:cs typeface="Andalus" pitchFamily="18" charset="-78"/>
              </a:rPr>
              <a:t>.</a:t>
            </a:r>
          </a:p>
          <a:p>
            <a:pPr algn="just"/>
            <a:r>
              <a:rPr lang="en-GB" sz="1600" dirty="0">
                <a:latin typeface="Andalus" pitchFamily="18" charset="-78"/>
                <a:cs typeface="Andalus" pitchFamily="18" charset="-78"/>
              </a:rPr>
              <a:t>• </a:t>
            </a:r>
            <a:r>
              <a:rPr lang="en-GB" sz="16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Large KP :</a:t>
            </a:r>
          </a:p>
          <a:p>
            <a:pPr algn="just"/>
            <a:r>
              <a:rPr lang="en-GB" sz="1600" dirty="0">
                <a:latin typeface="Andalus" pitchFamily="18" charset="-78"/>
                <a:cs typeface="Andalus" pitchFamily="18" charset="-78"/>
              </a:rPr>
              <a:t>Granulomatous disease ,greasy (‘mutton-fat’) appearance. </a:t>
            </a:r>
          </a:p>
          <a:p>
            <a:pPr algn="just"/>
            <a:r>
              <a:rPr lang="en-GB" sz="1600" dirty="0">
                <a:latin typeface="Andalus" pitchFamily="18" charset="-78"/>
                <a:cs typeface="Andalus" pitchFamily="18" charset="-78"/>
              </a:rPr>
              <a:t>more numerous inferiorly ,form in a triangular pattern with the apex pointing up (</a:t>
            </a:r>
            <a:r>
              <a:rPr lang="en-GB" sz="1600" dirty="0" err="1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Arlt</a:t>
            </a:r>
            <a:r>
              <a:rPr lang="en-GB" sz="1600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triangle </a:t>
            </a:r>
            <a:r>
              <a:rPr lang="en-GB" sz="1600" dirty="0">
                <a:latin typeface="Andalus" pitchFamily="18" charset="-78"/>
                <a:cs typeface="Andalus" pitchFamily="18" charset="-78"/>
              </a:rPr>
              <a:t>). </a:t>
            </a:r>
          </a:p>
          <a:p>
            <a:pPr algn="just"/>
            <a:r>
              <a:rPr lang="en-GB" sz="1600" dirty="0">
                <a:latin typeface="Andalus" pitchFamily="18" charset="-78"/>
                <a:cs typeface="Andalus" pitchFamily="18" charset="-78"/>
              </a:rPr>
              <a:t>• </a:t>
            </a:r>
            <a:r>
              <a:rPr lang="en-GB" sz="16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Resolved (Mutton-Fat) Granulomatous KP:</a:t>
            </a:r>
          </a:p>
          <a:p>
            <a:pPr algn="just"/>
            <a:r>
              <a:rPr lang="en-GB" sz="16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	</a:t>
            </a:r>
            <a:r>
              <a:rPr lang="en-GB" sz="1600" dirty="0">
                <a:latin typeface="Andalus" pitchFamily="18" charset="-78"/>
                <a:cs typeface="Andalus" pitchFamily="18" charset="-78"/>
              </a:rPr>
              <a:t>Ground-glass appearance (Ghost KP).</a:t>
            </a:r>
          </a:p>
          <a:p>
            <a:pPr algn="just"/>
            <a:r>
              <a:rPr lang="en-GB" sz="1600" dirty="0">
                <a:latin typeface="Andalus" pitchFamily="18" charset="-78"/>
                <a:cs typeface="Andalus" pitchFamily="18" charset="-78"/>
              </a:rPr>
              <a:t>• </a:t>
            </a:r>
            <a:r>
              <a:rPr lang="en-GB" sz="16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Long-standing Non-Granulomatous KP: </a:t>
            </a:r>
          </a:p>
          <a:p>
            <a:pPr algn="just"/>
            <a:r>
              <a:rPr lang="en-GB" sz="16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	</a:t>
            </a:r>
            <a:r>
              <a:rPr lang="en-GB" sz="1600" dirty="0">
                <a:latin typeface="Andalus" pitchFamily="18" charset="-78"/>
                <a:cs typeface="Andalus" pitchFamily="18" charset="-78"/>
              </a:rPr>
              <a:t>Pigmented  and less dense centrally. </a:t>
            </a:r>
          </a:p>
          <a:p>
            <a:pPr algn="just"/>
            <a:r>
              <a:rPr lang="en-GB" sz="1600" b="1" u="sng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Dilated Iris Vessels </a:t>
            </a:r>
          </a:p>
          <a:p>
            <a:pPr algn="just"/>
            <a:r>
              <a:rPr lang="en-GB" sz="1600" b="1" dirty="0">
                <a:latin typeface="Andalus" pitchFamily="18" charset="-78"/>
                <a:cs typeface="Andalus" pitchFamily="18" charset="-78"/>
              </a:rPr>
              <a:t>	</a:t>
            </a:r>
            <a:r>
              <a:rPr lang="en-GB" sz="1600" dirty="0">
                <a:latin typeface="Andalus" pitchFamily="18" charset="-78"/>
                <a:cs typeface="Andalus" pitchFamily="18" charset="-78"/>
              </a:rPr>
              <a:t>(Pseudo-Rubeosis) occasion­ally seen in long-standing cases and resolve with treatment. </a:t>
            </a:r>
          </a:p>
          <a:p>
            <a:pPr algn="just"/>
            <a:r>
              <a:rPr lang="en-GB" sz="1600" dirty="0">
                <a:latin typeface="Andalus" pitchFamily="18" charset="-78"/>
                <a:cs typeface="Andalus" pitchFamily="18" charset="-78"/>
              </a:rPr>
              <a:t> </a:t>
            </a:r>
          </a:p>
          <a:p>
            <a:pPr algn="just"/>
            <a:r>
              <a:rPr lang="en-GB" sz="1600" b="1" u="sng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Iris Nodules:  </a:t>
            </a:r>
            <a:r>
              <a:rPr lang="en-GB" sz="1600" dirty="0">
                <a:latin typeface="Andalus" pitchFamily="18" charset="-78"/>
                <a:cs typeface="Andalus" pitchFamily="18" charset="-78"/>
              </a:rPr>
              <a:t>typically occur in Granulomatous Disease.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GB" sz="1600" dirty="0">
                <a:latin typeface="Andalus" pitchFamily="18" charset="-78"/>
                <a:cs typeface="Andalus" pitchFamily="18" charset="-78"/>
              </a:rPr>
              <a:t>Koeppe nodules are small and situated at the pupillary border.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GB" sz="1600" dirty="0">
                <a:latin typeface="Andalus" pitchFamily="18" charset="-78"/>
                <a:cs typeface="Andalus" pitchFamily="18" charset="-78"/>
              </a:rPr>
              <a:t>Busacca nodules involve the iris stroma.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612DF7-4BBC-498E-8A22-3443DD252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24" y="4674366"/>
            <a:ext cx="2473537" cy="16460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D9AFE7-8C11-405B-809C-18F0334A38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179" y="798502"/>
            <a:ext cx="1663831" cy="11210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C58D20-A422-4D3A-9EB4-2920819ED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36"/>
          <a:stretch/>
        </p:blipFill>
        <p:spPr>
          <a:xfrm>
            <a:off x="7228356" y="2307980"/>
            <a:ext cx="1522549" cy="11210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899379C-BA25-44E5-989A-BA5466352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938" y="947683"/>
            <a:ext cx="1625843" cy="1079681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301C4E-6A5F-41D0-A31B-D407CA201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5994" y="1083468"/>
            <a:ext cx="6690944" cy="4691063"/>
          </a:xfrm>
        </p:spPr>
        <p:txBody>
          <a:bodyPr/>
          <a:lstStyle/>
          <a:p>
            <a:r>
              <a:rPr lang="en-GB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GB" sz="18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Iris Atrophy </a:t>
            </a:r>
            <a:r>
              <a:rPr lang="en-GB" sz="1800" dirty="0">
                <a:latin typeface="Andalus" pitchFamily="18" charset="-78"/>
                <a:cs typeface="Andalus" pitchFamily="18" charset="-78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1" u="sng" dirty="0">
                <a:latin typeface="Andalus" pitchFamily="18" charset="-78"/>
                <a:cs typeface="Andalus" pitchFamily="18" charset="-78"/>
              </a:rPr>
              <a:t>Sectora</a:t>
            </a:r>
            <a:r>
              <a:rPr lang="en-GB" sz="1800" dirty="0">
                <a:latin typeface="Andalus" pitchFamily="18" charset="-78"/>
                <a:cs typeface="Andalus" pitchFamily="18" charset="-78"/>
              </a:rPr>
              <a:t>l occurs characteristically in </a:t>
            </a:r>
            <a:r>
              <a:rPr lang="en-GB" sz="1600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Herpes Simplex Herpes Zoster.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1" u="sng" dirty="0">
                <a:latin typeface="Andalus" pitchFamily="18" charset="-78"/>
                <a:cs typeface="Andalus" pitchFamily="18" charset="-78"/>
              </a:rPr>
              <a:t>Diffuse</a:t>
            </a:r>
            <a:r>
              <a:rPr lang="en-GB" sz="1800" dirty="0">
                <a:latin typeface="Andalus" pitchFamily="18" charset="-78"/>
                <a:cs typeface="Andalus" pitchFamily="18" charset="-78"/>
              </a:rPr>
              <a:t> iris atrophy occurs in </a:t>
            </a:r>
            <a:r>
              <a:rPr lang="en-GB" sz="1800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Fuchs uveitis syndrome</a:t>
            </a:r>
            <a:r>
              <a:rPr lang="en-GB" sz="1800" dirty="0">
                <a:latin typeface="Andalus" pitchFamily="18" charset="-78"/>
                <a:cs typeface="Andalus" pitchFamily="18" charset="-78"/>
              </a:rPr>
              <a:t>. </a:t>
            </a:r>
          </a:p>
          <a:p>
            <a:endParaRPr lang="en-GB" sz="1800" b="1" dirty="0">
              <a:solidFill>
                <a:schemeClr val="bg1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endParaRPr lang="en-GB" sz="1800" b="1" dirty="0">
              <a:solidFill>
                <a:schemeClr val="bg1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endParaRPr lang="en-GB" sz="1800" b="1" dirty="0">
              <a:solidFill>
                <a:schemeClr val="bg1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endParaRPr lang="en-GB" sz="1800" b="1" dirty="0">
              <a:solidFill>
                <a:schemeClr val="bg1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GB" sz="1800" b="1" dirty="0">
                <a:solidFill>
                  <a:schemeClr val="bg1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The duration </a:t>
            </a:r>
            <a:r>
              <a:rPr lang="en-GB" sz="1800" dirty="0">
                <a:latin typeface="Andalus" pitchFamily="18" charset="-78"/>
                <a:cs typeface="Andalus" pitchFamily="18" charset="-78"/>
              </a:rPr>
              <a:t>:prolonged and last for many months or even years. </a:t>
            </a:r>
          </a:p>
          <a:p>
            <a:r>
              <a:rPr lang="en-GB" sz="1800" b="1" i="1" dirty="0">
                <a:latin typeface="Andalus" pitchFamily="18" charset="-78"/>
                <a:cs typeface="Andalus" pitchFamily="18" charset="-78"/>
              </a:rPr>
              <a:t>Remissions and exacerbations </a:t>
            </a:r>
            <a:r>
              <a:rPr lang="en-GB" sz="1800" dirty="0">
                <a:latin typeface="Andalus" pitchFamily="18" charset="-78"/>
                <a:cs typeface="Andalus" pitchFamily="18" charset="-78"/>
              </a:rPr>
              <a:t>of inflammatory activity are common . </a:t>
            </a:r>
          </a:p>
          <a:p>
            <a:endParaRPr lang="en-GB" sz="1800" b="1" dirty="0">
              <a:solidFill>
                <a:schemeClr val="bg1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GB" sz="1800" b="1" dirty="0">
                <a:solidFill>
                  <a:schemeClr val="bg1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 The prognosis is </a:t>
            </a:r>
            <a:r>
              <a:rPr lang="en-GB" sz="1800" dirty="0">
                <a:latin typeface="Andalus" pitchFamily="18" charset="-78"/>
                <a:cs typeface="Andalus" pitchFamily="18" charset="-78"/>
              </a:rPr>
              <a:t>guarded because of</a:t>
            </a:r>
            <a:r>
              <a:rPr lang="en-GB" sz="18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GB" sz="18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complications </a:t>
            </a:r>
            <a:r>
              <a:rPr lang="en-GB" sz="1800" dirty="0">
                <a:latin typeface="Andalus" pitchFamily="18" charset="-78"/>
                <a:cs typeface="Andalus" pitchFamily="18" charset="-78"/>
              </a:rPr>
              <a:t>such as </a:t>
            </a:r>
          </a:p>
          <a:p>
            <a:r>
              <a:rPr lang="en-GB" sz="1800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1. Cataract </a:t>
            </a:r>
          </a:p>
          <a:p>
            <a:r>
              <a:rPr lang="en-GB" sz="1800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2. Glaucoma </a:t>
            </a:r>
          </a:p>
          <a:p>
            <a:r>
              <a:rPr lang="en-GB" sz="1800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3. Hypotony </a:t>
            </a:r>
            <a:endParaRPr lang="ar-IQ" sz="18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4C8942-B84C-4548-86DF-0C7CB6A22396}"/>
              </a:ext>
            </a:extLst>
          </p:cNvPr>
          <p:cNvSpPr/>
          <p:nvPr/>
        </p:nvSpPr>
        <p:spPr>
          <a:xfrm>
            <a:off x="2923443" y="206448"/>
            <a:ext cx="2778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1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Presentation</a:t>
            </a:r>
            <a:r>
              <a:rPr lang="en-GB" sz="36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GB" sz="3600" dirty="0">
                <a:latin typeface="Andalus" pitchFamily="18" charset="-78"/>
                <a:cs typeface="Andalus" pitchFamily="18" charset="-78"/>
              </a:rPr>
              <a:t>: </a:t>
            </a:r>
            <a:endParaRPr lang="en-US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B4643D-6CDA-47B7-A34B-75D184DCD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145" y="2169430"/>
            <a:ext cx="2976562" cy="115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6337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37778-53F6-4BF2-84ED-CF8197B61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911" y="104958"/>
            <a:ext cx="3376246" cy="448957"/>
          </a:xfrm>
        </p:spPr>
        <p:txBody>
          <a:bodyPr/>
          <a:lstStyle/>
          <a:p>
            <a:r>
              <a:rPr lang="en-GB" sz="3200" dirty="0">
                <a:solidFill>
                  <a:srgbClr val="C00000"/>
                </a:solidFill>
                <a:latin typeface="+mn-lt"/>
                <a:cs typeface="Andalus" pitchFamily="18" charset="-78"/>
              </a:rPr>
              <a:t>Posterior uveitis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0554" y="273050"/>
            <a:ext cx="3376246" cy="585311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2800" dirty="0">
                <a:solidFill>
                  <a:srgbClr val="C00000"/>
                </a:solidFill>
                <a:latin typeface="Bauhaus 93" pitchFamily="82" charset="0"/>
                <a:cs typeface="Andalus" pitchFamily="18" charset="-78"/>
              </a:rPr>
              <a:t>       </a:t>
            </a:r>
          </a:p>
          <a:p>
            <a:endParaRPr lang="en-GB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C1CFC-E793-42C8-A268-04CAB5F4E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199" y="491620"/>
            <a:ext cx="6344593" cy="5970726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GB" sz="2000" u="sng" dirty="0">
                <a:solidFill>
                  <a:srgbClr val="0070C0"/>
                </a:solidFill>
              </a:rPr>
              <a:t>Retinitis, </a:t>
            </a:r>
          </a:p>
          <a:p>
            <a:pPr marL="457200" indent="-457200">
              <a:buFont typeface="+mj-lt"/>
              <a:buAutoNum type="alphaUcPeriod"/>
            </a:pPr>
            <a:r>
              <a:rPr lang="en-GB" sz="2000" u="sng" dirty="0">
                <a:solidFill>
                  <a:srgbClr val="0070C0"/>
                </a:solidFill>
              </a:rPr>
              <a:t>Choroiditis</a:t>
            </a:r>
          </a:p>
          <a:p>
            <a:pPr marL="457200" indent="-457200">
              <a:buFont typeface="+mj-lt"/>
              <a:buAutoNum type="alphaUcPeriod"/>
            </a:pPr>
            <a:r>
              <a:rPr lang="en-GB" sz="2000" u="sng" dirty="0">
                <a:solidFill>
                  <a:srgbClr val="0070C0"/>
                </a:solidFill>
              </a:rPr>
              <a:t>Retinal Vasculitis.</a:t>
            </a:r>
          </a:p>
          <a:p>
            <a:endParaRPr lang="en-GB" sz="2000" u="sng" dirty="0">
              <a:solidFill>
                <a:srgbClr val="FF0000"/>
              </a:solidFill>
            </a:endParaRPr>
          </a:p>
          <a:p>
            <a:r>
              <a:rPr lang="en-GB" dirty="0"/>
              <a:t> </a:t>
            </a:r>
            <a:r>
              <a:rPr lang="en-GB" b="1" dirty="0"/>
              <a:t>Presentation</a:t>
            </a:r>
            <a:r>
              <a:rPr lang="en-GB" dirty="0"/>
              <a:t> floaters and or impaired central vision.</a:t>
            </a:r>
          </a:p>
          <a:p>
            <a:r>
              <a:rPr lang="en-GB" dirty="0"/>
              <a:t> </a:t>
            </a:r>
            <a:endParaRPr lang="en-GB" sz="1200" dirty="0"/>
          </a:p>
          <a:p>
            <a:pPr marL="457200" indent="-457200">
              <a:buFont typeface="+mj-lt"/>
              <a:buAutoNum type="arabicPeriod"/>
            </a:pPr>
            <a:r>
              <a:rPr lang="en-GB" sz="1200" dirty="0"/>
              <a:t> </a:t>
            </a:r>
            <a:r>
              <a:rPr lang="en-GB" b="1" dirty="0">
                <a:solidFill>
                  <a:srgbClr val="0070C0"/>
                </a:solidFill>
              </a:rPr>
              <a:t>Retinitis: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b="1" dirty="0"/>
              <a:t> </a:t>
            </a:r>
            <a:r>
              <a:rPr lang="en-GB" dirty="0"/>
              <a:t>may be focal (solitary), multifocal, geo­graphic or diffuse.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 Active lesions: whitish retinal opacities with indistinct borders.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sz="1200" dirty="0"/>
              <a:t> </a:t>
            </a:r>
            <a:r>
              <a:rPr lang="en-GB" b="1" dirty="0">
                <a:solidFill>
                  <a:srgbClr val="0070C0"/>
                </a:solidFill>
              </a:rPr>
              <a:t>Choroiditis 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may be focal, multifocal, geographic or diffuse.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Usually  no vitritis in the absence of concomitant retinal involvement.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Active choroiditis is characterized by a round, yellow nodule.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Retinal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b="1" dirty="0">
                <a:solidFill>
                  <a:srgbClr val="0070C0"/>
                </a:solidFill>
              </a:rPr>
              <a:t>Vasculitis: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 primary condition or as a secondary phenomenon adjacent to a focus of retinitis.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 Both arteries (periarteritis) and veins (</a:t>
            </a:r>
            <a:r>
              <a:rPr lang="en-GB" dirty="0" err="1"/>
              <a:t>periphlebitis</a:t>
            </a:r>
            <a:r>
              <a:rPr lang="en-GB" dirty="0"/>
              <a:t>) may be affected 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Active vasculitis is characterized by yellowish or grey-white, patchy, perivascular cuffing .</a:t>
            </a:r>
          </a:p>
          <a:p>
            <a:endParaRPr lang="en-US" sz="1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4C236F-EDDC-4697-94CC-E8A59B614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00235" y="3439974"/>
            <a:ext cx="1885007" cy="15089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2FAE29-90C2-4B0A-BF97-03F132C6C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234" y="1862159"/>
            <a:ext cx="1885007" cy="141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5B3A48-0DE2-4E6B-B6EB-6F254A8052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234" y="5058229"/>
            <a:ext cx="1885008" cy="12360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6380BE-A5BB-4B59-829F-A62F037152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235" y="392104"/>
            <a:ext cx="1885006" cy="143888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023" y="1207028"/>
            <a:ext cx="8756876" cy="4921210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GB" b="1" u="sng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Not Indicated </a:t>
            </a:r>
            <a:endParaRPr lang="en-GB" u="sng" dirty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Single attack of mild unilateral AAU without suggestion of a possible underlying disease.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 specific uveitis entity such as sympathetic ophthalmitis and Fuchs cyclitis.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When a systemic diagnosis compatible with the uveitis is already apparent such as Behçet disease or sarcoidosis</a:t>
            </a: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 </a:t>
            </a:r>
            <a:r>
              <a:rPr lang="en-GB" sz="16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 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800" b="1" u="sng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Indicated </a:t>
            </a:r>
            <a:endParaRPr lang="en-GB" sz="2800" u="sng" dirty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GB" sz="2000" dirty="0">
                <a:latin typeface="Andalus" pitchFamily="18" charset="-78"/>
                <a:cs typeface="Andalus" pitchFamily="18" charset="-78"/>
              </a:rPr>
              <a:t>Granulomatous inflammation.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000" dirty="0">
                <a:latin typeface="Andalus" pitchFamily="18" charset="-78"/>
                <a:cs typeface="Andalus" pitchFamily="18" charset="-78"/>
              </a:rPr>
              <a:t>Recurrent uveitis.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000" dirty="0">
                <a:latin typeface="Andalus" pitchFamily="18" charset="-78"/>
                <a:cs typeface="Andalus" pitchFamily="18" charset="-78"/>
              </a:rPr>
              <a:t>Bilateral disease.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000" dirty="0">
                <a:latin typeface="Andalus" pitchFamily="18" charset="-78"/>
                <a:cs typeface="Andalus" pitchFamily="18" charset="-78"/>
              </a:rPr>
              <a:t>Systemic manifestations without a specific diagnosis.</a:t>
            </a:r>
          </a:p>
          <a:p>
            <a:endParaRPr lang="en-GB" sz="1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4C7FDB-AD8C-44BC-B9C4-E8FA5BD41EF2}"/>
              </a:ext>
            </a:extLst>
          </p:cNvPr>
          <p:cNvSpPr/>
          <p:nvPr/>
        </p:nvSpPr>
        <p:spPr>
          <a:xfrm>
            <a:off x="1217544" y="498929"/>
            <a:ext cx="6299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u="sng" dirty="0">
                <a:solidFill>
                  <a:srgbClr val="C00000"/>
                </a:solidFill>
                <a:latin typeface="+mn-lt"/>
                <a:cs typeface="Andalus" pitchFamily="18" charset="-78"/>
              </a:rPr>
              <a:t>SPECIAL  INVESTIGATIONS  FOR UVEITIS</a:t>
            </a:r>
            <a:endParaRPr lang="en-US" sz="2400" u="sng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8400F17-0D67-4392-AF69-C95153539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" r="2904" b="6171"/>
          <a:stretch/>
        </p:blipFill>
        <p:spPr>
          <a:xfrm>
            <a:off x="6414480" y="1382346"/>
            <a:ext cx="2575818" cy="166768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B8257-0BE0-4BD4-BB76-1562E02C5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3752" y="1382346"/>
            <a:ext cx="6066168" cy="4691063"/>
          </a:xfrm>
        </p:spPr>
        <p:txBody>
          <a:bodyPr/>
          <a:lstStyle/>
          <a:p>
            <a:r>
              <a:rPr lang="en-GB" dirty="0">
                <a:latin typeface="Andalus" pitchFamily="18" charset="-78"/>
                <a:cs typeface="Andalus" pitchFamily="18" charset="-78"/>
              </a:rPr>
              <a:t>1. </a:t>
            </a:r>
            <a:r>
              <a:rPr lang="en-GB" sz="1800" b="1" dirty="0">
                <a:latin typeface="+mj-lt"/>
                <a:cs typeface="Andalus" pitchFamily="18" charset="-78"/>
              </a:rPr>
              <a:t>Tuberculin skin tests (Mantoux and </a:t>
            </a:r>
            <a:r>
              <a:rPr lang="en-GB" sz="1800" b="1" dirty="0" err="1">
                <a:latin typeface="+mj-lt"/>
                <a:cs typeface="Andalus" pitchFamily="18" charset="-78"/>
              </a:rPr>
              <a:t>Heaf</a:t>
            </a:r>
            <a:r>
              <a:rPr lang="en-GB" sz="1800" b="1" dirty="0">
                <a:latin typeface="+mj-lt"/>
                <a:cs typeface="Andalus" pitchFamily="18" charset="-78"/>
              </a:rPr>
              <a:t>) :	</a:t>
            </a:r>
            <a:r>
              <a:rPr lang="en-GB" sz="1600" dirty="0">
                <a:latin typeface="+mj-lt"/>
                <a:cs typeface="Andalus" pitchFamily="18" charset="-78"/>
              </a:rPr>
              <a:t>intradermal injection of purified protein derivative of 	</a:t>
            </a:r>
            <a:r>
              <a:rPr lang="en-GB" sz="1600" i="1" dirty="0">
                <a:latin typeface="+mj-lt"/>
                <a:cs typeface="Andalus" pitchFamily="18" charset="-78"/>
              </a:rPr>
              <a:t>M. tuberculosis. </a:t>
            </a:r>
            <a:endParaRPr lang="en-GB" sz="1600" dirty="0">
              <a:latin typeface="+mj-lt"/>
              <a:cs typeface="Andalus" pitchFamily="18" charset="-78"/>
            </a:endParaRPr>
          </a:p>
          <a:p>
            <a:endParaRPr lang="en-GB" sz="1800" dirty="0">
              <a:latin typeface="+mj-lt"/>
              <a:cs typeface="Andalus" pitchFamily="18" charset="-78"/>
            </a:endParaRPr>
          </a:p>
          <a:p>
            <a:r>
              <a:rPr lang="en-GB" sz="1800" dirty="0">
                <a:latin typeface="+mj-lt"/>
                <a:cs typeface="Andalus" pitchFamily="18" charset="-78"/>
              </a:rPr>
              <a:t>2. </a:t>
            </a:r>
            <a:r>
              <a:rPr lang="en-GB" sz="1800" b="1" i="1" dirty="0">
                <a:latin typeface="+mj-lt"/>
                <a:cs typeface="Andalus" pitchFamily="18" charset="-78"/>
              </a:rPr>
              <a:t>Pathergy test </a:t>
            </a:r>
          </a:p>
          <a:p>
            <a:r>
              <a:rPr lang="en-GB" sz="1800" b="1" i="1" dirty="0">
                <a:latin typeface="+mj-lt"/>
                <a:cs typeface="Andalus" pitchFamily="18" charset="-78"/>
              </a:rPr>
              <a:t>	</a:t>
            </a:r>
            <a:r>
              <a:rPr lang="en-GB" sz="1600" dirty="0">
                <a:latin typeface="+mj-lt"/>
                <a:cs typeface="Andalus" pitchFamily="18" charset="-78"/>
              </a:rPr>
              <a:t>(increased dermal sensitivity to needle trauma) is a 	criteria for the diagnosis of </a:t>
            </a:r>
            <a:r>
              <a:rPr lang="en-GB" sz="1600" dirty="0" err="1">
                <a:latin typeface="+mj-lt"/>
                <a:cs typeface="Andalus" pitchFamily="18" charset="-78"/>
              </a:rPr>
              <a:t>Behçet</a:t>
            </a:r>
            <a:r>
              <a:rPr lang="en-GB" sz="1600" dirty="0">
                <a:latin typeface="+mj-lt"/>
                <a:cs typeface="Andalus" pitchFamily="18" charset="-78"/>
              </a:rPr>
              <a:t> syndrome, but 	the 	results vary and it is only rarely positive in the absence 	of systemic activity. </a:t>
            </a:r>
            <a:r>
              <a:rPr lang="en-GB" sz="1600" dirty="0">
                <a:solidFill>
                  <a:srgbClr val="00B050"/>
                </a:solidFill>
                <a:latin typeface="+mj-lt"/>
                <a:cs typeface="Andalus" pitchFamily="18" charset="-78"/>
              </a:rPr>
              <a:t>A positive response is the 	formation of a pustule follow­ing pricking of the skin with 	a needle .</a:t>
            </a:r>
          </a:p>
          <a:p>
            <a:endParaRPr lang="en-GB" sz="1800" dirty="0">
              <a:latin typeface="+mj-lt"/>
              <a:cs typeface="Andalus" pitchFamily="18" charset="-78"/>
            </a:endParaRPr>
          </a:p>
          <a:p>
            <a:r>
              <a:rPr lang="en-GB" sz="1800" dirty="0">
                <a:latin typeface="+mj-lt"/>
                <a:cs typeface="Andalus" pitchFamily="18" charset="-78"/>
              </a:rPr>
              <a:t>3. </a:t>
            </a:r>
            <a:r>
              <a:rPr lang="en-GB" sz="1800" b="1" dirty="0">
                <a:latin typeface="+mj-lt"/>
                <a:cs typeface="Andalus" pitchFamily="18" charset="-78"/>
              </a:rPr>
              <a:t>Lepromin test :</a:t>
            </a:r>
          </a:p>
          <a:p>
            <a:r>
              <a:rPr lang="en-GB" sz="1800" dirty="0">
                <a:latin typeface="+mj-lt"/>
                <a:cs typeface="Andalus" pitchFamily="18" charset="-78"/>
              </a:rPr>
              <a:t>	</a:t>
            </a:r>
            <a:r>
              <a:rPr lang="en-GB" sz="1600" dirty="0">
                <a:latin typeface="+mj-lt"/>
                <a:cs typeface="Andalus" pitchFamily="18" charset="-78"/>
              </a:rPr>
              <a:t>involves intradermal injection of an extract of leprosy 	bacilli. </a:t>
            </a:r>
          </a:p>
          <a:p>
            <a:endParaRPr lang="en-GB" sz="1800" dirty="0">
              <a:latin typeface="+mj-lt"/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ACB69F-E1E7-4B88-96B9-E5604D8D7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920" y="3727877"/>
            <a:ext cx="2166822" cy="16676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CD84628-B1CB-48BA-959A-CBBA554A9897}"/>
              </a:ext>
            </a:extLst>
          </p:cNvPr>
          <p:cNvSpPr/>
          <p:nvPr/>
        </p:nvSpPr>
        <p:spPr>
          <a:xfrm>
            <a:off x="2812987" y="219780"/>
            <a:ext cx="2313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cs typeface="Andalus" pitchFamily="18" charset="-78"/>
              </a:rPr>
              <a:t>Skin tests </a:t>
            </a:r>
            <a:endParaRPr lang="en-US" sz="3600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346364"/>
            <a:ext cx="8226425" cy="5779799"/>
          </a:xfrm>
        </p:spPr>
        <p:txBody>
          <a:bodyPr/>
          <a:lstStyle/>
          <a:p>
            <a:r>
              <a:rPr lang="en-GB" sz="36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Agency FB" pitchFamily="34" charset="0"/>
                <a:cs typeface="Andalus" pitchFamily="18" charset="-78"/>
              </a:rPr>
              <a:t>Toxoplasmosis  tests</a:t>
            </a:r>
          </a:p>
          <a:p>
            <a:pPr>
              <a:buNone/>
            </a:pPr>
            <a:endParaRPr lang="en-GB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GB" dirty="0">
                <a:solidFill>
                  <a:schemeClr val="tx1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Dye test (Sabin-Feldman)</a:t>
            </a:r>
            <a:endParaRPr lang="en-GB" dirty="0">
              <a:solidFill>
                <a:schemeClr val="tx1"/>
              </a:solidFill>
            </a:endParaRPr>
          </a:p>
          <a:p>
            <a:pPr>
              <a:buNone/>
            </a:pPr>
            <a:endParaRPr lang="en-GB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GB" dirty="0">
                <a:solidFill>
                  <a:schemeClr val="tx1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Immunofluorescent antibody </a:t>
            </a:r>
            <a:r>
              <a:rPr lang="en-GB" dirty="0">
                <a:solidFill>
                  <a:schemeClr val="tx1"/>
                </a:solidFill>
              </a:rPr>
              <a:t> . </a:t>
            </a:r>
          </a:p>
          <a:p>
            <a:pPr>
              <a:buNone/>
            </a:pPr>
            <a:endParaRPr lang="en-GB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GB" dirty="0">
                <a:solidFill>
                  <a:schemeClr val="tx1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Hemagglutination tests</a:t>
            </a:r>
          </a:p>
          <a:p>
            <a:pPr>
              <a:buNone/>
            </a:pPr>
            <a:r>
              <a:rPr lang="en-GB" b="1" dirty="0"/>
              <a:t>		</a:t>
            </a:r>
            <a:r>
              <a:rPr lang="en-GB" dirty="0">
                <a:solidFill>
                  <a:schemeClr val="tx1"/>
                </a:solidFill>
              </a:rPr>
              <a:t>coating of lysed organisms on to red blood cells </a:t>
            </a:r>
            <a:r>
              <a:rPr lang="en-GB" dirty="0"/>
              <a:t>.</a:t>
            </a:r>
            <a:endParaRPr lang="en-GB" dirty="0">
              <a:solidFill>
                <a:schemeClr val="tx1"/>
              </a:solidFill>
            </a:endParaRPr>
          </a:p>
          <a:p>
            <a:pPr>
              <a:buNone/>
            </a:pPr>
            <a:endParaRPr lang="en-GB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GB" dirty="0">
                <a:solidFill>
                  <a:schemeClr val="tx1"/>
                </a:solidFill>
              </a:rPr>
              <a:t>4. </a:t>
            </a:r>
            <a:r>
              <a:rPr lang="en-GB" b="1" dirty="0">
                <a:solidFill>
                  <a:schemeClr val="tx1"/>
                </a:solidFill>
              </a:rPr>
              <a:t>Enzyme-linked immunosorbent assay (ELISA) 	</a:t>
            </a:r>
            <a:r>
              <a:rPr lang="en-GB" dirty="0">
                <a:solidFill>
                  <a:schemeClr val="tx1"/>
                </a:solidFill>
              </a:rPr>
              <a:t>binding of the patient’s antibodies to an excess of 	solid phase antigen.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251" y="914269"/>
            <a:ext cx="85434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i="1" u="sng" dirty="0">
                <a:latin typeface="+mj-lt"/>
                <a:cs typeface="Andalus" pitchFamily="18" charset="-78"/>
              </a:rPr>
              <a:t>should be performed in all patients with uveitis who require investigation.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>
                <a:latin typeface="+mj-lt"/>
                <a:cs typeface="Andalus" pitchFamily="18" charset="-78"/>
              </a:rPr>
              <a:t>Infectious diseases: Syphilis, TB, Leprosy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>
                <a:latin typeface="+mj-lt"/>
                <a:cs typeface="Andalus" pitchFamily="18" charset="-78"/>
              </a:rPr>
              <a:t>Non-infectious (Immunological diseases), Sarcoidosis, SLE, RA, Collagen vascular Diseases, Multiple Sclerosis (Auto-Immune Diseases)</a:t>
            </a:r>
          </a:p>
          <a:p>
            <a:r>
              <a:rPr lang="en-GB" sz="2400" b="1" i="1" dirty="0">
                <a:solidFill>
                  <a:srgbClr val="FF0000"/>
                </a:solidFill>
              </a:rPr>
              <a:t>Syphilis :</a:t>
            </a:r>
            <a:endParaRPr lang="en-GB" sz="2400" dirty="0">
              <a:latin typeface="Andalus" pitchFamily="18" charset="-78"/>
              <a:cs typeface="Andalus" pitchFamily="18" charset="-78"/>
            </a:endParaRPr>
          </a:p>
          <a:p>
            <a:pPr>
              <a:buAutoNum type="arabicPeriod"/>
            </a:pPr>
            <a:r>
              <a:rPr lang="en-GB" sz="2400" b="1" dirty="0"/>
              <a:t>Non-Treponemal Tests :</a:t>
            </a:r>
          </a:p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rapid plasma reagin (RPR) or Venereal Disease Research Laboratory (VDRL) </a:t>
            </a:r>
            <a:endParaRPr lang="en-GB" sz="2400" dirty="0"/>
          </a:p>
          <a:p>
            <a:r>
              <a:rPr lang="en-GB" sz="2400" dirty="0">
                <a:latin typeface="Andalus" pitchFamily="18" charset="-78"/>
                <a:cs typeface="Andalus" pitchFamily="18" charset="-78"/>
              </a:rPr>
              <a:t>best used to diagnose primary infection, monitor disease activity or response to therapy based on titre.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Non Sensitive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Non Specific.</a:t>
            </a:r>
            <a:endParaRPr lang="en-GB" sz="2400" dirty="0">
              <a:latin typeface="Andalus" pitchFamily="18" charset="-78"/>
              <a:cs typeface="Andalus" pitchFamily="18" charset="-78"/>
            </a:endParaRPr>
          </a:p>
          <a:p>
            <a:r>
              <a:rPr lang="en-GB" sz="2400" dirty="0">
                <a:latin typeface="Andalus" pitchFamily="18" charset="-78"/>
                <a:cs typeface="Andalus" pitchFamily="18" charset="-78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E05671-2090-401C-B28E-B777F42EBA77}"/>
              </a:ext>
            </a:extLst>
          </p:cNvPr>
          <p:cNvSpPr/>
          <p:nvPr/>
        </p:nvSpPr>
        <p:spPr>
          <a:xfrm>
            <a:off x="3788842" y="210988"/>
            <a:ext cx="16818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Agency FB" pitchFamily="34" charset="0"/>
                <a:cs typeface="Andalus" pitchFamily="18" charset="-78"/>
              </a:rPr>
              <a:t>Serology </a:t>
            </a:r>
          </a:p>
        </p:txBody>
      </p:sp>
    </p:spTree>
    <p:extLst>
      <p:ext uri="{BB962C8B-B14F-4D97-AF65-F5344CB8AC3E}">
        <p14:creationId xmlns:p14="http://schemas.microsoft.com/office/powerpoint/2010/main" val="427813899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277" y="471055"/>
            <a:ext cx="8616461" cy="6109853"/>
          </a:xfrm>
        </p:spPr>
        <p:txBody>
          <a:bodyPr/>
          <a:lstStyle/>
          <a:p>
            <a:pPr>
              <a:buNone/>
            </a:pPr>
            <a:r>
              <a:rPr lang="en-GB" dirty="0">
                <a:latin typeface="Andalus" pitchFamily="18" charset="-78"/>
                <a:cs typeface="Andalus" pitchFamily="18" charset="-78"/>
              </a:rPr>
              <a:t>2. </a:t>
            </a:r>
            <a:r>
              <a:rPr lang="en-GB" b="1" dirty="0"/>
              <a:t>Treponemal Antibody Tests:</a:t>
            </a:r>
            <a:endParaRPr lang="en-GB" dirty="0">
              <a:latin typeface="Andalus" pitchFamily="18" charset="-78"/>
              <a:cs typeface="Andalus" pitchFamily="18" charset="-78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>
                <a:latin typeface="Andalus" pitchFamily="18" charset="-78"/>
                <a:cs typeface="Andalus" pitchFamily="18" charset="-78"/>
              </a:rPr>
              <a:t>Highly Sensitive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>
                <a:latin typeface="Andalus" pitchFamily="18" charset="-78"/>
                <a:cs typeface="Andalus" pitchFamily="18" charset="-78"/>
              </a:rPr>
              <a:t>Specific .</a:t>
            </a:r>
          </a:p>
          <a:p>
            <a:r>
              <a:rPr lang="en-GB" dirty="0">
                <a:latin typeface="Andalus" pitchFamily="18" charset="-78"/>
                <a:cs typeface="Andalus" pitchFamily="18" charset="-78"/>
              </a:rPr>
              <a:t>Useful to </a:t>
            </a:r>
            <a:r>
              <a:rPr lang="en-GB" i="1" u="sng" dirty="0">
                <a:latin typeface="Andalus" pitchFamily="18" charset="-78"/>
                <a:cs typeface="Andalus" pitchFamily="18" charset="-78"/>
              </a:rPr>
              <a:t>prove past infection</a:t>
            </a:r>
            <a:r>
              <a:rPr lang="en-GB" dirty="0">
                <a:latin typeface="Andalus" pitchFamily="18" charset="-78"/>
                <a:cs typeface="Andalus" pitchFamily="18" charset="-78"/>
              </a:rPr>
              <a:t>, as well as </a:t>
            </a:r>
            <a:r>
              <a:rPr lang="en-GB" i="1" u="sng" dirty="0">
                <a:latin typeface="Andalus" pitchFamily="18" charset="-78"/>
                <a:cs typeface="Andalus" pitchFamily="18" charset="-78"/>
              </a:rPr>
              <a:t>active </a:t>
            </a:r>
            <a:r>
              <a:rPr lang="en-GB" dirty="0">
                <a:latin typeface="Andalus" pitchFamily="18" charset="-78"/>
                <a:cs typeface="Andalus" pitchFamily="18" charset="-78"/>
              </a:rPr>
              <a:t>secondary or tertiary forms of clinical infection. </a:t>
            </a:r>
          </a:p>
          <a:p>
            <a:r>
              <a:rPr lang="en-GB" dirty="0">
                <a:latin typeface="Andalus" pitchFamily="18" charset="-78"/>
                <a:cs typeface="Andalus" pitchFamily="18" charset="-78"/>
              </a:rPr>
              <a:t>Commonly used Tests: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GB" sz="2000" dirty="0">
                <a:latin typeface="Andalus" pitchFamily="18" charset="-78"/>
                <a:cs typeface="Andalus" pitchFamily="18" charset="-78"/>
              </a:rPr>
              <a:t>Fluorescent Treponemal Antibody Absorption Test (FTA-ABS) 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GB" sz="2000" dirty="0" err="1">
                <a:latin typeface="Andalus" pitchFamily="18" charset="-78"/>
                <a:cs typeface="Andalus" pitchFamily="18" charset="-78"/>
              </a:rPr>
              <a:t>Microhaemagglutination</a:t>
            </a:r>
            <a:r>
              <a:rPr lang="en-GB" sz="2000" dirty="0">
                <a:latin typeface="Andalus" pitchFamily="18" charset="-78"/>
                <a:cs typeface="Andalus" pitchFamily="18" charset="-78"/>
              </a:rPr>
              <a:t> Treponema Pallidum Test (MHA-TP) </a:t>
            </a:r>
          </a:p>
          <a:p>
            <a:pPr marL="0" indent="0">
              <a:buNone/>
            </a:pPr>
            <a:r>
              <a:rPr lang="en-GB" dirty="0">
                <a:latin typeface="Andalus" pitchFamily="18" charset="-78"/>
                <a:cs typeface="Andalus" pitchFamily="18" charset="-78"/>
              </a:rPr>
              <a:t>3</a:t>
            </a:r>
            <a:r>
              <a:rPr lang="en-GB" b="1" dirty="0"/>
              <a:t>. Dark-Ground Microscopy: </a:t>
            </a:r>
          </a:p>
          <a:p>
            <a:pPr marL="0" indent="0">
              <a:buNone/>
            </a:pPr>
            <a:r>
              <a:rPr lang="en-GB" b="1" dirty="0">
                <a:latin typeface="Andalus" pitchFamily="18" charset="-78"/>
                <a:cs typeface="Andalus" pitchFamily="18" charset="-78"/>
              </a:rPr>
              <a:t>	</a:t>
            </a:r>
            <a:r>
              <a:rPr lang="en-GB" dirty="0">
                <a:latin typeface="Andalus" pitchFamily="18" charset="-78"/>
                <a:cs typeface="Andalus" pitchFamily="18" charset="-78"/>
              </a:rPr>
              <a:t>of exudate from a mucocutaneous lesion is reliable if	positive. </a:t>
            </a:r>
          </a:p>
          <a:p>
            <a:endParaRPr lang="en-GB" sz="16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659" y="409434"/>
            <a:ext cx="867853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Agency FB" pitchFamily="34" charset="0"/>
                <a:cs typeface="Andalus" pitchFamily="18" charset="-78"/>
              </a:rPr>
              <a:t>Enzyme assay</a:t>
            </a:r>
          </a:p>
          <a:p>
            <a:r>
              <a:rPr lang="en-GB" sz="40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Agency FB" pitchFamily="34" charset="0"/>
                <a:cs typeface="Andalus" pitchFamily="18" charset="-78"/>
              </a:rPr>
              <a:t> </a:t>
            </a:r>
          </a:p>
          <a:p>
            <a:pPr>
              <a:buNone/>
            </a:pPr>
            <a:r>
              <a:rPr lang="en-GB" sz="2400" dirty="0">
                <a:latin typeface="Andalus" pitchFamily="18" charset="-78"/>
                <a:cs typeface="Andalus" pitchFamily="18" charset="-78"/>
              </a:rPr>
              <a:t>1. </a:t>
            </a:r>
            <a:r>
              <a:rPr lang="en-GB" sz="2400" b="1" dirty="0">
                <a:latin typeface="Andalus" pitchFamily="18" charset="-78"/>
                <a:cs typeface="Andalus" pitchFamily="18" charset="-78"/>
              </a:rPr>
              <a:t>Serum angiotensin-converting enzyme (ACE) </a:t>
            </a:r>
            <a:r>
              <a:rPr lang="en-GB" sz="2400" dirty="0">
                <a:latin typeface="Andalus" pitchFamily="18" charset="-78"/>
                <a:cs typeface="Andalus" pitchFamily="18" charset="-78"/>
              </a:rPr>
              <a:t>i:</a:t>
            </a:r>
          </a:p>
          <a:p>
            <a:r>
              <a:rPr lang="en-GB" sz="2400" dirty="0">
                <a:latin typeface="Andalus" pitchFamily="18" charset="-78"/>
                <a:cs typeface="Andalus" pitchFamily="18" charset="-78"/>
              </a:rPr>
              <a:t>	a non-specific test which indicates the presence of a</a:t>
            </a:r>
            <a:r>
              <a:rPr lang="en-GB" sz="2400" b="1" i="1" u="sng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GB" sz="2400" b="1" i="1" dirty="0">
                <a:latin typeface="Andalus" pitchFamily="18" charset="-78"/>
                <a:cs typeface="Andalus" pitchFamily="18" charset="-78"/>
              </a:rPr>
              <a:t>	Granulomatous </a:t>
            </a:r>
            <a:r>
              <a:rPr lang="en-GB" sz="2400" dirty="0">
                <a:latin typeface="Andalus" pitchFamily="18" charset="-78"/>
                <a:cs typeface="Andalus" pitchFamily="18" charset="-78"/>
              </a:rPr>
              <a:t>disease:</a:t>
            </a:r>
          </a:p>
          <a:p>
            <a:pPr marL="1828800" lvl="3" indent="-457200">
              <a:buFont typeface="+mj-lt"/>
              <a:buAutoNum type="alphaUcPeriod"/>
            </a:pPr>
            <a:r>
              <a:rPr lang="en-GB" sz="2400" dirty="0">
                <a:latin typeface="Andalus" pitchFamily="18" charset="-78"/>
                <a:cs typeface="Andalus" pitchFamily="18" charset="-78"/>
              </a:rPr>
              <a:t>Sarcoidosis, </a:t>
            </a:r>
          </a:p>
          <a:p>
            <a:pPr marL="1828800" lvl="3" indent="-457200">
              <a:buFont typeface="+mj-lt"/>
              <a:buAutoNum type="alphaUcPeriod"/>
            </a:pPr>
            <a:r>
              <a:rPr lang="en-GB" sz="2400" dirty="0">
                <a:latin typeface="Andalus" pitchFamily="18" charset="-78"/>
                <a:cs typeface="Andalus" pitchFamily="18" charset="-78"/>
              </a:rPr>
              <a:t>Tuberculosis</a:t>
            </a:r>
          </a:p>
          <a:p>
            <a:pPr marL="1828800" lvl="3" indent="-457200">
              <a:buFont typeface="+mj-lt"/>
              <a:buAutoNum type="alphaUcPeriod"/>
            </a:pPr>
            <a:r>
              <a:rPr lang="en-GB" sz="2400" dirty="0">
                <a:latin typeface="Andalus" pitchFamily="18" charset="-78"/>
                <a:cs typeface="Andalus" pitchFamily="18" charset="-78"/>
              </a:rPr>
              <a:t>Leprosy. </a:t>
            </a:r>
          </a:p>
          <a:p>
            <a:r>
              <a:rPr lang="en-GB" sz="2400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may be normal during remissions. </a:t>
            </a:r>
          </a:p>
          <a:p>
            <a:pPr>
              <a:buNone/>
            </a:pPr>
            <a:endParaRPr lang="en-GB" sz="2400" dirty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en-GB" sz="2400" dirty="0">
                <a:latin typeface="Andalus" pitchFamily="18" charset="-78"/>
                <a:cs typeface="Andalus" pitchFamily="18" charset="-78"/>
              </a:rPr>
              <a:t>2</a:t>
            </a:r>
            <a:r>
              <a:rPr lang="en-GB" sz="2400" b="1" dirty="0">
                <a:latin typeface="Andalus" pitchFamily="18" charset="-78"/>
                <a:cs typeface="Andalus" pitchFamily="18" charset="-78"/>
              </a:rPr>
              <a:t>. Lysozyme assay :</a:t>
            </a:r>
          </a:p>
          <a:p>
            <a:r>
              <a:rPr lang="en-GB" sz="2400" dirty="0">
                <a:latin typeface="Andalus" pitchFamily="18" charset="-78"/>
                <a:cs typeface="Andalus" pitchFamily="18" charset="-78"/>
              </a:rPr>
              <a:t>	has good sensitivity but less specificity than ACE in the 	diagnosis of sarcoidosis 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>
                <a:latin typeface="Andalus" pitchFamily="18" charset="-78"/>
                <a:cs typeface="Andalus" pitchFamily="18" charset="-78"/>
              </a:rPr>
              <a:t>performing both tests seems to increase sensitivity and specificity. </a:t>
            </a:r>
          </a:p>
        </p:txBody>
      </p:sp>
    </p:spTree>
    <p:extLst>
      <p:ext uri="{BB962C8B-B14F-4D97-AF65-F5344CB8AC3E}">
        <p14:creationId xmlns:p14="http://schemas.microsoft.com/office/powerpoint/2010/main" val="424674809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1015" y="263236"/>
            <a:ext cx="8836270" cy="6248400"/>
          </a:xfrm>
        </p:spPr>
        <p:txBody>
          <a:bodyPr>
            <a:normAutofit fontScale="85000" lnSpcReduction="10000"/>
          </a:bodyPr>
          <a:lstStyle/>
          <a:p>
            <a:r>
              <a:rPr lang="en-GB" b="1" dirty="0">
                <a:latin typeface="Andalus" pitchFamily="18" charset="-78"/>
                <a:cs typeface="Andalus" pitchFamily="18" charset="-78"/>
              </a:rPr>
              <a:t>Definition</a:t>
            </a:r>
            <a:r>
              <a:rPr lang="en-GB" dirty="0">
                <a:latin typeface="Andalus" pitchFamily="18" charset="-78"/>
                <a:cs typeface="Andalus" pitchFamily="18" charset="-78"/>
              </a:rPr>
              <a:t>: an inflammation of the uveal tract. </a:t>
            </a:r>
          </a:p>
          <a:p>
            <a:endParaRPr lang="en-GB" i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GB" b="1" i="1" u="sng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Anatomical classification: </a:t>
            </a:r>
            <a:endParaRPr lang="en-GB" b="1" u="sng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marL="1200150" lvl="1" indent="-457200">
              <a:buFont typeface="+mj-lt"/>
              <a:buAutoNum type="arabicPeriod"/>
            </a:pPr>
            <a:r>
              <a:rPr lang="en-GB" sz="2000" b="1" dirty="0">
                <a:solidFill>
                  <a:srgbClr val="FF0000"/>
                </a:solidFill>
                <a:latin typeface="Castellar" pitchFamily="18" charset="0"/>
                <a:cs typeface="Andalus" pitchFamily="18" charset="-78"/>
              </a:rPr>
              <a:t>iris, </a:t>
            </a:r>
          </a:p>
          <a:p>
            <a:pPr marL="1200150" lvl="1" indent="-457200">
              <a:buFont typeface="+mj-lt"/>
              <a:buAutoNum type="arabicPeriod"/>
            </a:pPr>
            <a:r>
              <a:rPr lang="en-GB" sz="2000" b="1" dirty="0">
                <a:solidFill>
                  <a:srgbClr val="FF0000"/>
                </a:solidFill>
                <a:latin typeface="Castellar" pitchFamily="18" charset="0"/>
                <a:cs typeface="Andalus" pitchFamily="18" charset="-78"/>
              </a:rPr>
              <a:t>ciliary body </a:t>
            </a:r>
          </a:p>
          <a:p>
            <a:pPr marL="1200150" lvl="1" indent="-457200">
              <a:buFont typeface="+mj-lt"/>
              <a:buAutoNum type="arabicPeriod"/>
            </a:pPr>
            <a:r>
              <a:rPr lang="en-GB" sz="2000" b="1" dirty="0">
                <a:solidFill>
                  <a:srgbClr val="FF0000"/>
                </a:solidFill>
                <a:latin typeface="Castellar" pitchFamily="18" charset="0"/>
                <a:cs typeface="Andalus" pitchFamily="18" charset="-78"/>
              </a:rPr>
              <a:t>choroid.</a:t>
            </a:r>
          </a:p>
          <a:p>
            <a:endParaRPr lang="en-GB" sz="16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GB" b="1" u="sng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Anterior Uveitis :</a:t>
            </a:r>
            <a:endParaRPr lang="en-GB" u="sng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marL="457200" lvl="1" indent="0">
              <a:buNone/>
            </a:pP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• </a:t>
            </a:r>
            <a:r>
              <a:rPr lang="en-GB" b="1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Iritis</a:t>
            </a: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: in which the inflammation primarily involves the </a:t>
            </a:r>
            <a:r>
              <a:rPr lang="en-GB" u="sng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iris</a:t>
            </a: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 </a:t>
            </a:r>
          </a:p>
          <a:p>
            <a:pPr marL="457200" lvl="1" indent="0">
              <a:buNone/>
            </a:pP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•</a:t>
            </a:r>
            <a:r>
              <a:rPr lang="en-GB" b="1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Iridocyclitis</a:t>
            </a: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:in which both the </a:t>
            </a:r>
            <a:r>
              <a:rPr lang="en-GB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Iris </a:t>
            </a:r>
            <a:r>
              <a:rPr lang="en-GB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and Pars </a:t>
            </a:r>
            <a:r>
              <a:rPr lang="en-GB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</a:t>
            </a:r>
            <a:r>
              <a:rPr lang="en-GB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licata</a:t>
            </a:r>
            <a:r>
              <a:rPr lang="en-GB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GB" u="sng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of the </a:t>
            </a:r>
            <a:r>
              <a:rPr lang="en-GB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C</a:t>
            </a:r>
            <a:r>
              <a:rPr lang="en-GB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iliary </a:t>
            </a:r>
            <a:r>
              <a:rPr lang="en-GB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B</a:t>
            </a:r>
            <a:r>
              <a:rPr lang="en-GB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ody </a:t>
            </a: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are involved. </a:t>
            </a:r>
          </a:p>
          <a:p>
            <a:r>
              <a:rPr lang="en-GB" b="1" u="sng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Intermediate </a:t>
            </a:r>
            <a:r>
              <a:rPr lang="en-GB" b="1" u="sng" dirty="0">
                <a:latin typeface="Andalus" pitchFamily="18" charset="-78"/>
                <a:cs typeface="Andalus" pitchFamily="18" charset="-78"/>
              </a:rPr>
              <a:t>Uveitis: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is defined as inflammation predominantly involving the </a:t>
            </a:r>
            <a:r>
              <a:rPr lang="en-GB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Pars Plana, 	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</a:t>
            </a:r>
            <a:r>
              <a:rPr lang="en-GB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eripheral 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R</a:t>
            </a:r>
            <a:r>
              <a:rPr lang="en-GB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etina and 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V</a:t>
            </a:r>
            <a:r>
              <a:rPr lang="en-GB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itreous</a:t>
            </a: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 </a:t>
            </a:r>
          </a:p>
          <a:p>
            <a:r>
              <a:rPr lang="en-GB" b="1" u="sng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Posterior Uveitis:</a:t>
            </a:r>
          </a:p>
          <a:p>
            <a:r>
              <a:rPr lang="en-GB" b="1" dirty="0">
                <a:latin typeface="Andalus" pitchFamily="18" charset="-78"/>
                <a:cs typeface="Andalus" pitchFamily="18" charset="-78"/>
              </a:rPr>
              <a:t>	</a:t>
            </a: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involves the fundus posterior to the vitreous base. </a:t>
            </a:r>
          </a:p>
          <a:p>
            <a:pPr marL="914400" lvl="2" indent="0">
              <a:buNone/>
            </a:pP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• </a:t>
            </a:r>
            <a:r>
              <a:rPr lang="en-GB" b="1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Retinitis</a:t>
            </a: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with the primary focus in the </a:t>
            </a:r>
            <a:r>
              <a:rPr lang="en-GB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R</a:t>
            </a:r>
            <a:r>
              <a:rPr lang="en-GB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etina</a:t>
            </a:r>
            <a:r>
              <a:rPr lang="en-GB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.</a:t>
            </a:r>
          </a:p>
          <a:p>
            <a:pPr marL="914400" lvl="2" indent="0">
              <a:buNone/>
            </a:pPr>
            <a:r>
              <a:rPr lang="en-GB" dirty="0">
                <a:latin typeface="Andalus" pitchFamily="18" charset="-78"/>
                <a:cs typeface="Andalus" pitchFamily="18" charset="-78"/>
              </a:rPr>
              <a:t>•</a:t>
            </a:r>
            <a:r>
              <a:rPr lang="en-GB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GB" b="1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Retinal Vasculitis </a:t>
            </a:r>
            <a:r>
              <a:rPr lang="en-GB" dirty="0">
                <a:latin typeface="Andalus" pitchFamily="18" charset="-78"/>
                <a:cs typeface="Andalus" pitchFamily="18" charset="-78"/>
              </a:rPr>
              <a:t>which may involve </a:t>
            </a:r>
            <a:r>
              <a:rPr lang="en-GB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Retinal Veins, Arteries or Both</a:t>
            </a:r>
            <a:r>
              <a:rPr lang="en-GB" sz="1600" dirty="0">
                <a:latin typeface="Andalus" pitchFamily="18" charset="-78"/>
                <a:cs typeface="Andalus" pitchFamily="18" charset="-78"/>
              </a:rPr>
              <a:t>. </a:t>
            </a:r>
            <a:endParaRPr lang="en-GB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marL="914400" lvl="2" indent="0">
              <a:buNone/>
            </a:pP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• </a:t>
            </a:r>
            <a:r>
              <a:rPr lang="en-GB" b="1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Choroiditis</a:t>
            </a: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with the primary focus in the </a:t>
            </a:r>
            <a:r>
              <a:rPr lang="en-GB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C</a:t>
            </a:r>
            <a:r>
              <a:rPr lang="en-GB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horoid.</a:t>
            </a:r>
            <a:r>
              <a:rPr lang="en-GB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</a:p>
          <a:p>
            <a:endParaRPr lang="en-US" sz="1600" dirty="0">
              <a:latin typeface="Andalus" pitchFamily="18" charset="-78"/>
              <a:cs typeface="Andalus" pitchFamily="18" charset="-78"/>
            </a:endParaRPr>
          </a:p>
          <a:p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D782D0-C5E9-4FAC-9CA5-4DFCDDF05F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24728" y="462456"/>
            <a:ext cx="2979896" cy="223492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9EB8A2-4C83-4E6E-9ACD-66D246A6C1CB}"/>
              </a:ext>
            </a:extLst>
          </p:cNvPr>
          <p:cNvSpPr/>
          <p:nvPr/>
        </p:nvSpPr>
        <p:spPr>
          <a:xfrm>
            <a:off x="795507" y="555964"/>
            <a:ext cx="6306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cs typeface="Andalus" pitchFamily="18" charset="-78"/>
              </a:rPr>
              <a:t>Immunological diseases Tests</a:t>
            </a: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44FC69-5C5D-4E4B-AAA1-07B8962E2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118" y="1701216"/>
            <a:ext cx="5238628" cy="211015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Rheumatoid Factor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Anti-Nuclear Factor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Cardiolipin Antibody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47027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sz="16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GB" sz="1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E30CA-129C-4243-9984-D94DC8C93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7531" y="919381"/>
            <a:ext cx="5389685" cy="4691063"/>
          </a:xfrm>
        </p:spPr>
        <p:txBody>
          <a:bodyPr/>
          <a:lstStyle/>
          <a:p>
            <a:r>
              <a:rPr lang="en-GB" sz="1600" dirty="0">
                <a:latin typeface="Andalus" pitchFamily="18" charset="-78"/>
                <a:cs typeface="Andalus" pitchFamily="18" charset="-78"/>
              </a:rPr>
              <a:t>1. </a:t>
            </a:r>
            <a:r>
              <a:rPr lang="en-GB" sz="1600" b="1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Fluorescein Angiography (FA) </a:t>
            </a:r>
            <a:r>
              <a:rPr lang="en-GB" sz="1600" b="1" dirty="0">
                <a:latin typeface="Andalus" pitchFamily="18" charset="-78"/>
                <a:cs typeface="Andalus" pitchFamily="18" charset="-78"/>
              </a:rPr>
              <a:t>:</a:t>
            </a:r>
            <a:r>
              <a:rPr lang="en-GB" sz="1600" dirty="0">
                <a:latin typeface="Andalus" pitchFamily="18" charset="-78"/>
                <a:cs typeface="Andalus" pitchFamily="18" charset="-78"/>
              </a:rPr>
              <a:t>is useful in the follow­ing circumstances. </a:t>
            </a:r>
          </a:p>
          <a:p>
            <a:pPr marL="1257300" lvl="2" indent="-457200">
              <a:buFont typeface="+mj-lt"/>
              <a:buAutoNum type="alphaUcPeriod"/>
            </a:pPr>
            <a:r>
              <a:rPr lang="en-GB" sz="1600" dirty="0">
                <a:latin typeface="Andalus" pitchFamily="18" charset="-78"/>
                <a:cs typeface="Andalus" pitchFamily="18" charset="-78"/>
              </a:rPr>
              <a:t>Evaluation of (</a:t>
            </a:r>
            <a:r>
              <a:rPr lang="en-GB" sz="16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Retinal Vasculitis</a:t>
            </a:r>
            <a:r>
              <a:rPr lang="en-GB" sz="1600" dirty="0">
                <a:latin typeface="Andalus" pitchFamily="18" charset="-78"/>
                <a:cs typeface="Andalus" pitchFamily="18" charset="-78"/>
              </a:rPr>
              <a:t>). </a:t>
            </a:r>
          </a:p>
          <a:p>
            <a:pPr marL="1257300" lvl="2" indent="-457200">
              <a:buFont typeface="+mj-lt"/>
              <a:buAutoNum type="alphaUcPeriod"/>
            </a:pPr>
            <a:r>
              <a:rPr lang="en-GB" sz="1600" dirty="0">
                <a:latin typeface="Andalus" pitchFamily="18" charset="-78"/>
                <a:cs typeface="Andalus" pitchFamily="18" charset="-78"/>
              </a:rPr>
              <a:t>Diagnosis of macular disease, particularly Cystoid Macular Oedema (</a:t>
            </a:r>
            <a:r>
              <a:rPr lang="en-GB" sz="16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CMO</a:t>
            </a:r>
            <a:r>
              <a:rPr lang="en-GB" sz="1600" dirty="0">
                <a:latin typeface="Andalus" pitchFamily="18" charset="-78"/>
                <a:cs typeface="Andalus" pitchFamily="18" charset="-78"/>
              </a:rPr>
              <a:t>) .</a:t>
            </a:r>
          </a:p>
          <a:p>
            <a:pPr marL="1257300" lvl="2" indent="-457200">
              <a:buFont typeface="+mj-lt"/>
              <a:buAutoNum type="alphaUcPeriod"/>
            </a:pPr>
            <a:r>
              <a:rPr lang="en-GB" sz="1600" dirty="0">
                <a:latin typeface="Andalus" pitchFamily="18" charset="-78"/>
                <a:cs typeface="Andalus" pitchFamily="18" charset="-78"/>
              </a:rPr>
              <a:t>Diagnosis of Choroidal Neovascu­larization (</a:t>
            </a:r>
            <a:r>
              <a:rPr lang="en-GB" sz="16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CNV</a:t>
            </a:r>
            <a:r>
              <a:rPr lang="en-GB" sz="1600" dirty="0">
                <a:latin typeface="Andalus" pitchFamily="18" charset="-78"/>
                <a:cs typeface="Andalus" pitchFamily="18" charset="-78"/>
              </a:rPr>
              <a:t>). </a:t>
            </a:r>
          </a:p>
          <a:p>
            <a:r>
              <a:rPr lang="en-GB" sz="1600" dirty="0">
                <a:latin typeface="Andalus" pitchFamily="18" charset="-78"/>
                <a:cs typeface="Andalus" pitchFamily="18" charset="-78"/>
              </a:rPr>
              <a:t> </a:t>
            </a:r>
          </a:p>
          <a:p>
            <a:endParaRPr lang="en-GB" sz="1600" dirty="0">
              <a:latin typeface="Andalus" pitchFamily="18" charset="-78"/>
              <a:cs typeface="Andalus" pitchFamily="18" charset="-78"/>
            </a:endParaRPr>
          </a:p>
          <a:p>
            <a:r>
              <a:rPr lang="en-GB" sz="1600" dirty="0">
                <a:latin typeface="Andalus" pitchFamily="18" charset="-78"/>
                <a:cs typeface="Andalus" pitchFamily="18" charset="-78"/>
              </a:rPr>
              <a:t>2. </a:t>
            </a:r>
            <a:r>
              <a:rPr lang="en-GB" sz="1600" b="1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Indocyanine Green Angiography (ICGA) :</a:t>
            </a:r>
          </a:p>
          <a:p>
            <a:r>
              <a:rPr lang="en-GB" sz="1600" dirty="0">
                <a:latin typeface="Andalus" pitchFamily="18" charset="-78"/>
                <a:cs typeface="Andalus" pitchFamily="18" charset="-78"/>
              </a:rPr>
              <a:t>is better suited for evaluating </a:t>
            </a:r>
            <a:r>
              <a:rPr lang="en-GB" sz="16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Choroidal Disease</a:t>
            </a:r>
          </a:p>
          <a:p>
            <a:endParaRPr lang="en-GB" sz="1600" dirty="0">
              <a:latin typeface="Andalus" pitchFamily="18" charset="-78"/>
              <a:cs typeface="Andalus" pitchFamily="18" charset="-78"/>
            </a:endParaRPr>
          </a:p>
          <a:p>
            <a:endParaRPr lang="en-GB" sz="1600" dirty="0">
              <a:latin typeface="Andalus" pitchFamily="18" charset="-78"/>
              <a:cs typeface="Andalus" pitchFamily="18" charset="-78"/>
            </a:endParaRPr>
          </a:p>
          <a:p>
            <a:endParaRPr lang="en-GB" sz="1600" dirty="0">
              <a:latin typeface="Andalus" pitchFamily="18" charset="-78"/>
              <a:cs typeface="Andalus" pitchFamily="18" charset="-78"/>
            </a:endParaRPr>
          </a:p>
          <a:p>
            <a:r>
              <a:rPr lang="en-GB" sz="1600" dirty="0">
                <a:latin typeface="Andalus" pitchFamily="18" charset="-78"/>
                <a:cs typeface="Andalus" pitchFamily="18" charset="-78"/>
              </a:rPr>
              <a:t>3. </a:t>
            </a:r>
            <a:r>
              <a:rPr lang="en-GB" sz="1600" b="1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Optical coherence tomography (OCT) </a:t>
            </a:r>
            <a:r>
              <a:rPr lang="en-GB" sz="1600" b="1" dirty="0">
                <a:latin typeface="Andalus" pitchFamily="18" charset="-78"/>
                <a:cs typeface="Andalus" pitchFamily="18" charset="-78"/>
              </a:rPr>
              <a:t>:</a:t>
            </a:r>
          </a:p>
          <a:p>
            <a:r>
              <a:rPr lang="en-GB" sz="1600" dirty="0">
                <a:latin typeface="Andalus" pitchFamily="18" charset="-78"/>
                <a:cs typeface="Andalus" pitchFamily="18" charset="-78"/>
              </a:rPr>
              <a:t>is useful in detecting complications such as </a:t>
            </a:r>
            <a:r>
              <a:rPr lang="en-GB" sz="16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Macular Oedema</a:t>
            </a:r>
            <a:r>
              <a:rPr lang="en-GB" sz="1600" dirty="0">
                <a:latin typeface="Andalus" pitchFamily="18" charset="-78"/>
                <a:cs typeface="Andalus" pitchFamily="18" charset="-78"/>
              </a:rPr>
              <a:t>.</a:t>
            </a:r>
          </a:p>
          <a:p>
            <a:endParaRPr lang="en-US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F96150-AE60-497B-8210-321CDA5B8AA1}"/>
              </a:ext>
            </a:extLst>
          </p:cNvPr>
          <p:cNvSpPr/>
          <p:nvPr/>
        </p:nvSpPr>
        <p:spPr>
          <a:xfrm>
            <a:off x="2155998" y="88384"/>
            <a:ext cx="14959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6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Agency FB" pitchFamily="34" charset="0"/>
                <a:cs typeface="Andalus" pitchFamily="18" charset="-78"/>
              </a:rPr>
              <a:t>Imaging:</a:t>
            </a:r>
            <a:endParaRPr lang="en-GB" sz="3600" b="1" dirty="0">
              <a:solidFill>
                <a:schemeClr val="tx2">
                  <a:lumMod val="65000"/>
                  <a:lumOff val="35000"/>
                </a:schemeClr>
              </a:solidFill>
              <a:latin typeface="Agency FB" pitchFamily="34" charset="0"/>
              <a:cs typeface="Andalus" pitchFamily="18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AAF1FF-45BB-499F-9CAD-987A7C994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1336431"/>
            <a:ext cx="2381250" cy="2381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EDFA62-3209-47EB-B022-D0F397D33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739" y="4604706"/>
            <a:ext cx="2930871" cy="91686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277092"/>
            <a:ext cx="8248772" cy="6331526"/>
          </a:xfrm>
        </p:spPr>
        <p:txBody>
          <a:bodyPr/>
          <a:lstStyle/>
          <a:p>
            <a:r>
              <a:rPr lang="en-GB" sz="36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Agency FB" pitchFamily="34" charset="0"/>
                <a:cs typeface="Andalus" pitchFamily="18" charset="-78"/>
              </a:rPr>
              <a:t>Radiology </a:t>
            </a:r>
          </a:p>
          <a:p>
            <a:pPr>
              <a:buNone/>
            </a:pPr>
            <a:endParaRPr lang="en-GB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marL="457200" indent="-457200">
              <a:buAutoNum type="arabicPeriod"/>
            </a:pPr>
            <a:r>
              <a:rPr lang="en-GB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Chest X-ray: </a:t>
            </a:r>
          </a:p>
          <a:p>
            <a:pPr marL="857250" lvl="1" indent="-457200"/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to exclude tuberculosis and sarcoidosis. </a:t>
            </a:r>
          </a:p>
          <a:p>
            <a:pPr>
              <a:buNone/>
            </a:pPr>
            <a:endParaRPr lang="en-GB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2. </a:t>
            </a:r>
            <a:r>
              <a:rPr lang="en-GB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Sacroiliac Joint X-ray :</a:t>
            </a:r>
          </a:p>
          <a:p>
            <a:pPr lvl="1"/>
            <a:r>
              <a:rPr lang="en-GB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Spondyloarthropathy</a:t>
            </a: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in the presence of symptoms of low back pain and uveitis. </a:t>
            </a:r>
          </a:p>
          <a:p>
            <a:pPr>
              <a:buNone/>
            </a:pPr>
            <a:endParaRPr lang="en-GB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3. </a:t>
            </a:r>
            <a:r>
              <a:rPr lang="en-GB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CT and MRI:</a:t>
            </a:r>
          </a:p>
          <a:p>
            <a:pPr lvl="1"/>
            <a:r>
              <a:rPr lang="en-GB" i="1" u="sng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Brain and Thorax </a:t>
            </a: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may be appropriate in the investigation of sarcoidosis, multiple sclerosis and primary intraocular lymphoma. </a:t>
            </a:r>
          </a:p>
          <a:p>
            <a:endParaRPr lang="en-GB" sz="16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6A83FBF-7D49-4B7C-9A87-B8F2F12E44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41" y="1107831"/>
            <a:ext cx="2647950" cy="172402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E685C7-DE69-4AFA-BFE2-D48FD3568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5671038" cy="4691063"/>
          </a:xfrm>
        </p:spPr>
        <p:txBody>
          <a:bodyPr/>
          <a:lstStyle/>
          <a:p>
            <a:r>
              <a:rPr lang="en-GB" sz="2000" dirty="0">
                <a:latin typeface="Andalus" pitchFamily="18" charset="-78"/>
                <a:cs typeface="Andalus" pitchFamily="18" charset="-78"/>
              </a:rPr>
              <a:t>Histopathology still remains the gold standard for definitive diagnosis of many conditions. </a:t>
            </a:r>
          </a:p>
          <a:p>
            <a:r>
              <a:rPr lang="en-GB" sz="2000" dirty="0">
                <a:latin typeface="Andalus" pitchFamily="18" charset="-78"/>
                <a:cs typeface="Andalus" pitchFamily="18" charset="-78"/>
              </a:rPr>
              <a:t>Biopsies of the skin or other organs may establish the diagnosis of a systemic disorder associated with the ocular manifestations, such as sarcoidosis.  </a:t>
            </a:r>
          </a:p>
          <a:p>
            <a:endParaRPr lang="en-GB" sz="2000" dirty="0">
              <a:latin typeface="Andalus" pitchFamily="18" charset="-78"/>
              <a:cs typeface="Andalus" pitchFamily="18" charset="-78"/>
            </a:endParaRP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Biopsy from:</a:t>
            </a:r>
            <a:endParaRPr lang="en-GB" sz="2000" b="1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lvl="1"/>
            <a:r>
              <a:rPr lang="en-GB" sz="1800" dirty="0">
                <a:latin typeface="Andalus" pitchFamily="18" charset="-78"/>
                <a:cs typeface="Andalus" pitchFamily="18" charset="-78"/>
              </a:rPr>
              <a:t>1. </a:t>
            </a:r>
            <a:r>
              <a:rPr lang="en-GB" sz="1800" b="1" dirty="0">
                <a:latin typeface="Andalus" pitchFamily="18" charset="-78"/>
                <a:cs typeface="Andalus" pitchFamily="18" charset="-78"/>
              </a:rPr>
              <a:t>Conjunctival and lacrimal gland</a:t>
            </a:r>
            <a:endParaRPr lang="en-GB" sz="1800" dirty="0">
              <a:latin typeface="Andalus" pitchFamily="18" charset="-78"/>
              <a:cs typeface="Andalus" pitchFamily="18" charset="-78"/>
            </a:endParaRPr>
          </a:p>
          <a:p>
            <a:pPr lvl="1"/>
            <a:r>
              <a:rPr lang="en-GB" sz="1800" dirty="0">
                <a:latin typeface="Andalus" pitchFamily="18" charset="-78"/>
                <a:cs typeface="Andalus" pitchFamily="18" charset="-78"/>
              </a:rPr>
              <a:t>2. </a:t>
            </a:r>
            <a:r>
              <a:rPr lang="en-GB" sz="1800" b="1" dirty="0">
                <a:latin typeface="Andalus" pitchFamily="18" charset="-78"/>
                <a:cs typeface="Andalus" pitchFamily="18" charset="-78"/>
              </a:rPr>
              <a:t>Aqueous samples </a:t>
            </a:r>
            <a:endParaRPr lang="en-GB" sz="1800" dirty="0">
              <a:latin typeface="Andalus" pitchFamily="18" charset="-78"/>
              <a:cs typeface="Andalus" pitchFamily="18" charset="-78"/>
            </a:endParaRPr>
          </a:p>
          <a:p>
            <a:pPr lvl="1"/>
            <a:r>
              <a:rPr lang="en-GB" sz="1800" dirty="0">
                <a:latin typeface="Andalus" pitchFamily="18" charset="-78"/>
                <a:cs typeface="Andalus" pitchFamily="18" charset="-78"/>
              </a:rPr>
              <a:t>3. </a:t>
            </a:r>
            <a:r>
              <a:rPr lang="en-GB" sz="1800" b="1" dirty="0">
                <a:latin typeface="Andalus" pitchFamily="18" charset="-78"/>
                <a:cs typeface="Andalus" pitchFamily="18" charset="-78"/>
              </a:rPr>
              <a:t>Vitreous biopsy</a:t>
            </a:r>
            <a:endParaRPr lang="en-GB" sz="1800" dirty="0">
              <a:latin typeface="Andalus" pitchFamily="18" charset="-78"/>
              <a:cs typeface="Andalus" pitchFamily="18" charset="-78"/>
            </a:endParaRP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914BED-C4ED-4A90-999F-7058AA219BB3}"/>
              </a:ext>
            </a:extLst>
          </p:cNvPr>
          <p:cNvSpPr/>
          <p:nvPr/>
        </p:nvSpPr>
        <p:spPr>
          <a:xfrm>
            <a:off x="1844887" y="292167"/>
            <a:ext cx="14478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Agency FB" pitchFamily="34" charset="0"/>
                <a:cs typeface="Andalus" pitchFamily="18" charset="-78"/>
              </a:rPr>
              <a:t>Biopsy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D81904-7C74-4D8C-A9CF-888CAB81EA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4" r="8846" b="4359"/>
          <a:stretch/>
        </p:blipFill>
        <p:spPr>
          <a:xfrm>
            <a:off x="5692544" y="3429000"/>
            <a:ext cx="3271947" cy="240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6844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BD36DD-4942-4BE8-8982-EEEE91DD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1892" y="105507"/>
            <a:ext cx="5002823" cy="483578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Bauhaus 93" pitchFamily="82" charset="0"/>
                <a:cs typeface="Andalus" pitchFamily="18" charset="-78"/>
              </a:rPr>
              <a:t>PRINCIPLES OF TREATMENT</a:t>
            </a:r>
            <a:r>
              <a:rPr lang="en-GB" sz="1800" dirty="0">
                <a:solidFill>
                  <a:srgbClr val="C00000"/>
                </a:solidFill>
                <a:latin typeface="Bauhaus 93" pitchFamily="82" charset="0"/>
                <a:cs typeface="Andalus" pitchFamily="18" charset="-78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481" y="784469"/>
            <a:ext cx="4918319" cy="5853113"/>
          </a:xfrm>
        </p:spPr>
        <p:txBody>
          <a:bodyPr>
            <a:normAutofit lnSpcReduction="10000"/>
          </a:bodyPr>
          <a:lstStyle/>
          <a:p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General principles </a:t>
            </a:r>
          </a:p>
          <a:p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Treatment of immune-mediated uveitis involves predominantly the use of anti-inflammatory and immunosuppressive agents.</a:t>
            </a:r>
          </a:p>
          <a:p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It is important to keep in mind that  these drugs have potential side-effects.</a:t>
            </a:r>
          </a:p>
          <a:p>
            <a:pPr>
              <a:buNone/>
            </a:pP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Mydriatics :</a:t>
            </a:r>
          </a:p>
          <a:p>
            <a:pPr>
              <a:buNone/>
            </a:pPr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1. </a:t>
            </a:r>
            <a:r>
              <a:rPr lang="en-GB" sz="20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Short-acting :</a:t>
            </a:r>
            <a:endParaRPr lang="en-GB" sz="20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lvl="1">
              <a:buNone/>
            </a:pPr>
            <a:r>
              <a:rPr lang="en-GB" sz="16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a. </a:t>
            </a:r>
            <a:r>
              <a:rPr lang="en-GB" sz="1600" b="1" i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Tropicamide </a:t>
            </a:r>
            <a:r>
              <a:rPr lang="en-GB" sz="16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(0.5% and 1%) has a duration of 6 hours. </a:t>
            </a:r>
          </a:p>
          <a:p>
            <a:pPr lvl="1">
              <a:buNone/>
            </a:pPr>
            <a:r>
              <a:rPr lang="en-GB" sz="16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b. </a:t>
            </a:r>
            <a:r>
              <a:rPr lang="en-GB" sz="1600" b="1" i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Cyclopentolate </a:t>
            </a:r>
            <a:r>
              <a:rPr lang="en-GB" sz="16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(0.5% and 1%) has a duration of 24 hours. </a:t>
            </a:r>
          </a:p>
          <a:p>
            <a:pPr lvl="1">
              <a:buNone/>
            </a:pPr>
            <a:r>
              <a:rPr lang="en-GB" sz="16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c. </a:t>
            </a:r>
            <a:r>
              <a:rPr lang="en-GB" sz="1600" b="1" i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Phenylephrine </a:t>
            </a:r>
            <a:r>
              <a:rPr lang="en-GB" sz="16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(2.5% and 10%) has a duration of 3 hours but no cycloplegia. </a:t>
            </a:r>
          </a:p>
          <a:p>
            <a:pPr>
              <a:buNone/>
            </a:pPr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2. </a:t>
            </a:r>
            <a:r>
              <a:rPr lang="en-GB" sz="20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Long-acting </a:t>
            </a:r>
            <a:endParaRPr lang="en-GB" sz="20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lvl="1">
              <a:buNone/>
            </a:pPr>
            <a:r>
              <a:rPr lang="en-GB" sz="16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a. </a:t>
            </a:r>
            <a:r>
              <a:rPr lang="en-GB" sz="1600" b="1" i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Homatropine 2% </a:t>
            </a:r>
            <a:r>
              <a:rPr lang="en-GB" sz="16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has a duration of up to 2 days. </a:t>
            </a:r>
          </a:p>
          <a:p>
            <a:pPr lvl="1">
              <a:buNone/>
            </a:pPr>
            <a:r>
              <a:rPr lang="en-GB" sz="16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b. </a:t>
            </a:r>
            <a:r>
              <a:rPr lang="en-GB" sz="1600" b="1" i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Atropine 1% </a:t>
            </a:r>
            <a:r>
              <a:rPr lang="en-GB" sz="16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is the most powerful cycloplegic and mydriatic with a duration of up to 2 weeks.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9A8D90-44C0-4453-91C1-9D3D76E4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981868"/>
            <a:ext cx="3727938" cy="279235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105" y="963424"/>
            <a:ext cx="8530126" cy="4931152"/>
          </a:xfrm>
        </p:spPr>
        <p:txBody>
          <a:bodyPr/>
          <a:lstStyle/>
          <a:p>
            <a:r>
              <a:rPr lang="en-GB" sz="2000" b="1" i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Indications </a:t>
            </a:r>
          </a:p>
          <a:p>
            <a:pPr algn="just">
              <a:buNone/>
            </a:pPr>
            <a:r>
              <a:rPr lang="en-GB" sz="2000" dirty="0">
                <a:latin typeface="Andalus" pitchFamily="18" charset="-78"/>
                <a:cs typeface="Andalus" pitchFamily="18" charset="-78"/>
              </a:rPr>
              <a:t>1. </a:t>
            </a:r>
            <a:r>
              <a:rPr lang="en-GB" sz="2000" b="1" dirty="0">
                <a:latin typeface="Andalus" pitchFamily="18" charset="-78"/>
                <a:cs typeface="Andalus" pitchFamily="18" charset="-78"/>
              </a:rPr>
              <a:t>To promote comfort :</a:t>
            </a:r>
          </a:p>
          <a:p>
            <a:pPr lvl="1" algn="just"/>
            <a:r>
              <a:rPr lang="en-GB" sz="2000" dirty="0">
                <a:latin typeface="Andalus" pitchFamily="18" charset="-78"/>
                <a:cs typeface="Andalus" pitchFamily="18" charset="-78"/>
              </a:rPr>
              <a:t>by relieving spasm of the </a:t>
            </a:r>
            <a:r>
              <a:rPr lang="en-GB" sz="2000" dirty="0" err="1">
                <a:latin typeface="Andalus" pitchFamily="18" charset="-78"/>
                <a:cs typeface="Andalus" pitchFamily="18" charset="-78"/>
              </a:rPr>
              <a:t>ciliary</a:t>
            </a:r>
            <a:r>
              <a:rPr lang="en-GB" sz="2000" dirty="0">
                <a:latin typeface="Andalus" pitchFamily="18" charset="-78"/>
                <a:cs typeface="Andalus" pitchFamily="18" charset="-78"/>
              </a:rPr>
              <a:t> muscle and </a:t>
            </a:r>
            <a:r>
              <a:rPr lang="en-GB" sz="2000" dirty="0" err="1">
                <a:latin typeface="Andalus" pitchFamily="18" charset="-78"/>
                <a:cs typeface="Andalus" pitchFamily="18" charset="-78"/>
              </a:rPr>
              <a:t>pupillary</a:t>
            </a:r>
            <a:r>
              <a:rPr lang="en-GB" sz="2000" dirty="0">
                <a:latin typeface="Andalus" pitchFamily="18" charset="-78"/>
                <a:cs typeface="Andalus" pitchFamily="18" charset="-78"/>
              </a:rPr>
              <a:t> sphincter.</a:t>
            </a:r>
          </a:p>
          <a:p>
            <a:pPr lvl="1" algn="just"/>
            <a:r>
              <a:rPr lang="en-GB" sz="2000" dirty="0">
                <a:latin typeface="Andalus" pitchFamily="18" charset="-78"/>
                <a:cs typeface="Andalus" pitchFamily="18" charset="-78"/>
              </a:rPr>
              <a:t>usually with atropine or </a:t>
            </a:r>
            <a:r>
              <a:rPr lang="en-GB" sz="2000" dirty="0" err="1">
                <a:latin typeface="Andalus" pitchFamily="18" charset="-78"/>
                <a:cs typeface="Andalus" pitchFamily="18" charset="-78"/>
              </a:rPr>
              <a:t>homatropine</a:t>
            </a:r>
            <a:r>
              <a:rPr lang="en-GB" sz="2000" dirty="0">
                <a:latin typeface="Andalus" pitchFamily="18" charset="-78"/>
                <a:cs typeface="Andalus" pitchFamily="18" charset="-78"/>
              </a:rPr>
              <a:t>.</a:t>
            </a:r>
          </a:p>
          <a:p>
            <a:pPr algn="just">
              <a:buNone/>
            </a:pPr>
            <a:endParaRPr lang="en-GB" sz="2000" dirty="0">
              <a:latin typeface="Andalus" pitchFamily="18" charset="-78"/>
              <a:cs typeface="Andalus" pitchFamily="18" charset="-78"/>
            </a:endParaRPr>
          </a:p>
          <a:p>
            <a:pPr algn="just">
              <a:buNone/>
            </a:pPr>
            <a:r>
              <a:rPr lang="en-GB" sz="2000" dirty="0">
                <a:latin typeface="Andalus" pitchFamily="18" charset="-78"/>
                <a:cs typeface="Andalus" pitchFamily="18" charset="-78"/>
              </a:rPr>
              <a:t>2. </a:t>
            </a:r>
            <a:r>
              <a:rPr lang="en-GB" sz="2000" b="1" dirty="0">
                <a:latin typeface="Andalus" pitchFamily="18" charset="-78"/>
                <a:cs typeface="Andalus" pitchFamily="18" charset="-78"/>
              </a:rPr>
              <a:t>To break down recently formed posterior </a:t>
            </a:r>
            <a:r>
              <a:rPr lang="en-GB" sz="2000" b="1" dirty="0" err="1">
                <a:latin typeface="Andalus" pitchFamily="18" charset="-78"/>
                <a:cs typeface="Andalus" pitchFamily="18" charset="-78"/>
              </a:rPr>
              <a:t>synechiae</a:t>
            </a:r>
            <a:r>
              <a:rPr lang="en-GB" sz="2000" b="1" dirty="0">
                <a:latin typeface="Andalus" pitchFamily="18" charset="-78"/>
                <a:cs typeface="Andalus" pitchFamily="18" charset="-78"/>
              </a:rPr>
              <a:t> :</a:t>
            </a:r>
          </a:p>
          <a:p>
            <a:pPr lvl="1" algn="just"/>
            <a:r>
              <a:rPr lang="en-GB" sz="2000" dirty="0">
                <a:latin typeface="Andalus" pitchFamily="18" charset="-78"/>
                <a:cs typeface="Andalus" pitchFamily="18" charset="-78"/>
              </a:rPr>
              <a:t>with intensive topical </a:t>
            </a:r>
            <a:r>
              <a:rPr lang="en-GB" sz="2000" dirty="0" err="1">
                <a:latin typeface="Andalus" pitchFamily="18" charset="-78"/>
                <a:cs typeface="Andalus" pitchFamily="18" charset="-78"/>
              </a:rPr>
              <a:t>mydriatics</a:t>
            </a:r>
            <a:r>
              <a:rPr lang="en-GB" sz="2000" dirty="0">
                <a:latin typeface="Andalus" pitchFamily="18" charset="-78"/>
                <a:cs typeface="Andalus" pitchFamily="18" charset="-78"/>
              </a:rPr>
              <a:t> (atropine, </a:t>
            </a:r>
            <a:r>
              <a:rPr lang="en-GB" sz="2000" dirty="0" err="1">
                <a:latin typeface="Andalus" pitchFamily="18" charset="-78"/>
                <a:cs typeface="Andalus" pitchFamily="18" charset="-78"/>
              </a:rPr>
              <a:t>phenylephrine</a:t>
            </a:r>
            <a:r>
              <a:rPr lang="en-GB" sz="2000" dirty="0">
                <a:latin typeface="Andalus" pitchFamily="18" charset="-78"/>
                <a:cs typeface="Andalus" pitchFamily="18" charset="-78"/>
              </a:rPr>
              <a:t>) .</a:t>
            </a:r>
          </a:p>
          <a:p>
            <a:pPr lvl="1" algn="just"/>
            <a:r>
              <a:rPr lang="en-GB" sz="2000" dirty="0">
                <a:latin typeface="Andalus" pitchFamily="18" charset="-78"/>
                <a:cs typeface="Andalus" pitchFamily="18" charset="-78"/>
              </a:rPr>
              <a:t>or </a:t>
            </a:r>
            <a:r>
              <a:rPr lang="en-GB" sz="2000" dirty="0" err="1">
                <a:latin typeface="Andalus" pitchFamily="18" charset="-78"/>
                <a:cs typeface="Andalus" pitchFamily="18" charset="-78"/>
              </a:rPr>
              <a:t>subconjunctival</a:t>
            </a:r>
            <a:r>
              <a:rPr lang="en-GB" sz="2000" dirty="0">
                <a:latin typeface="Andalus" pitchFamily="18" charset="-78"/>
                <a:cs typeface="Andalus" pitchFamily="18" charset="-78"/>
              </a:rPr>
              <a:t> injection of </a:t>
            </a:r>
            <a:r>
              <a:rPr lang="en-GB" sz="2000" dirty="0" err="1">
                <a:latin typeface="Andalus" pitchFamily="18" charset="-78"/>
                <a:cs typeface="Andalus" pitchFamily="18" charset="-78"/>
              </a:rPr>
              <a:t>Mydricaine</a:t>
            </a:r>
            <a:r>
              <a:rPr lang="en-GB" sz="2000" dirty="0">
                <a:latin typeface="Andalus" pitchFamily="18" charset="-78"/>
                <a:cs typeface="Andalus" pitchFamily="18" charset="-78"/>
              </a:rPr>
              <a:t>® (adrenaline, atropine and procaine) in eyes that do not respond to drops. </a:t>
            </a:r>
          </a:p>
          <a:p>
            <a:pPr algn="just"/>
            <a:endParaRPr lang="en-GB" sz="2000" dirty="0">
              <a:latin typeface="Andalus" pitchFamily="18" charset="-78"/>
              <a:cs typeface="Andalus" pitchFamily="18" charset="-78"/>
            </a:endParaRPr>
          </a:p>
          <a:p>
            <a:pPr algn="just">
              <a:buNone/>
            </a:pPr>
            <a:r>
              <a:rPr lang="en-GB" sz="2000" dirty="0">
                <a:latin typeface="Andalus" pitchFamily="18" charset="-78"/>
                <a:cs typeface="Andalus" pitchFamily="18" charset="-78"/>
              </a:rPr>
              <a:t>3. </a:t>
            </a:r>
            <a:r>
              <a:rPr lang="en-GB" sz="2000" b="1" dirty="0">
                <a:latin typeface="Andalus" pitchFamily="18" charset="-78"/>
                <a:cs typeface="Andalus" pitchFamily="18" charset="-78"/>
              </a:rPr>
              <a:t>To prevent formation of posterior </a:t>
            </a:r>
            <a:r>
              <a:rPr lang="en-GB" sz="2000" b="1" dirty="0" err="1">
                <a:latin typeface="Andalus" pitchFamily="18" charset="-78"/>
                <a:cs typeface="Andalus" pitchFamily="18" charset="-78"/>
              </a:rPr>
              <a:t>synechiae</a:t>
            </a:r>
            <a:r>
              <a:rPr lang="en-GB" sz="2000" b="1" dirty="0">
                <a:latin typeface="Andalus" pitchFamily="18" charset="-78"/>
                <a:cs typeface="Andalus" pitchFamily="18" charset="-78"/>
              </a:rPr>
              <a:t> :</a:t>
            </a:r>
            <a:endParaRPr lang="en-GB" sz="2000" dirty="0">
              <a:latin typeface="Andalus" pitchFamily="18" charset="-78"/>
              <a:cs typeface="Andalus" pitchFamily="18" charset="-78"/>
            </a:endParaRPr>
          </a:p>
          <a:p>
            <a:pPr lvl="1" algn="just"/>
            <a:r>
              <a:rPr lang="en-GB" sz="2000" dirty="0">
                <a:latin typeface="Andalus" pitchFamily="18" charset="-78"/>
                <a:cs typeface="Andalus" pitchFamily="18" charset="-78"/>
              </a:rPr>
              <a:t>following control of acute inflammation by using a short-acting mydriatic 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401782"/>
            <a:ext cx="8226425" cy="60682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36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Topical steroids </a:t>
            </a:r>
          </a:p>
          <a:p>
            <a:r>
              <a:rPr lang="en-GB" sz="2800" i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I</a:t>
            </a:r>
            <a:r>
              <a:rPr lang="en-GB" sz="2800" b="1" i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ndications </a:t>
            </a:r>
          </a:p>
          <a:p>
            <a:pPr>
              <a:buNone/>
            </a:pPr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1. </a:t>
            </a:r>
            <a:r>
              <a:rPr lang="en-GB" sz="20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Treatment of AAU </a:t>
            </a:r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is usually relatively straightforward. </a:t>
            </a:r>
          </a:p>
          <a:p>
            <a:pPr>
              <a:buNone/>
            </a:pPr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     • Initially hourly.</a:t>
            </a:r>
          </a:p>
          <a:p>
            <a:pPr>
              <a:buNone/>
            </a:pPr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2. </a:t>
            </a:r>
            <a:r>
              <a:rPr lang="en-GB" sz="20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Treatment of CAU :</a:t>
            </a:r>
          </a:p>
          <a:p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is more difficult because long-term therapy is often required with the risk of complica­tions </a:t>
            </a:r>
          </a:p>
          <a:p>
            <a:r>
              <a:rPr lang="en-GB" sz="2000" b="1" i="1" dirty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Complications </a:t>
            </a:r>
          </a:p>
          <a:p>
            <a:pPr lvl="1">
              <a:buNone/>
            </a:pPr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     1. </a:t>
            </a:r>
            <a:r>
              <a:rPr lang="en-GB" sz="20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Elevation of IOP </a:t>
            </a:r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is common in (‘steroid responders’).</a:t>
            </a:r>
          </a:p>
          <a:p>
            <a:pPr lvl="1">
              <a:buNone/>
            </a:pPr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     2. </a:t>
            </a:r>
            <a:r>
              <a:rPr lang="en-GB" sz="20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Cataract </a:t>
            </a:r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by both systemic and, less frequently, topical steroid administration. </a:t>
            </a:r>
          </a:p>
          <a:p>
            <a:pPr lvl="1">
              <a:buNone/>
            </a:pPr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     3. </a:t>
            </a:r>
            <a:r>
              <a:rPr lang="en-GB" sz="2000" b="1" dirty="0">
                <a:latin typeface="Andalus" pitchFamily="18" charset="-78"/>
                <a:cs typeface="Andalus" pitchFamily="18" charset="-78"/>
              </a:rPr>
              <a:t>Corneal complications </a:t>
            </a:r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uncommon, include secondary infection with bacteria and fungi, recrudescence of herpes simplex </a:t>
            </a:r>
            <a:r>
              <a:rPr lang="en-GB" sz="20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keratitis</a:t>
            </a:r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and corneal melting.</a:t>
            </a:r>
          </a:p>
          <a:p>
            <a:pPr lvl="1">
              <a:buNone/>
            </a:pPr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     4. </a:t>
            </a:r>
            <a:r>
              <a:rPr lang="en-GB" sz="20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Systemic </a:t>
            </a:r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side-effects are rare. </a:t>
            </a:r>
          </a:p>
          <a:p>
            <a:pPr>
              <a:buNone/>
            </a:pPr>
            <a:r>
              <a:rPr lang="en-GB" sz="16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       </a:t>
            </a:r>
          </a:p>
          <a:p>
            <a:endParaRPr lang="en-GB" sz="16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081" y="368491"/>
            <a:ext cx="8395604" cy="3060510"/>
          </a:xfrm>
        </p:spPr>
        <p:txBody>
          <a:bodyPr/>
          <a:lstStyle/>
          <a:p>
            <a:pPr>
              <a:buNone/>
            </a:pPr>
            <a:r>
              <a:rPr lang="en-GB" sz="18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Periocular steroid injection</a:t>
            </a:r>
          </a:p>
          <a:p>
            <a:pPr>
              <a:buNone/>
            </a:pPr>
            <a:endParaRPr lang="en-GB" sz="1800" b="1" dirty="0">
              <a:solidFill>
                <a:schemeClr val="accent5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en-GB" sz="18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GB" sz="18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Advantages over topical administration </a:t>
            </a:r>
            <a:endParaRPr lang="en-GB" sz="18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just">
              <a:buNone/>
            </a:pPr>
            <a:r>
              <a:rPr lang="en-GB" sz="18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• Therapeutic concentrations behind the lens may be achieved. </a:t>
            </a:r>
          </a:p>
          <a:p>
            <a:pPr algn="just">
              <a:buNone/>
            </a:pPr>
            <a:r>
              <a:rPr lang="en-GB" sz="18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• Water-soluble drugs ca</a:t>
            </a:r>
            <a:r>
              <a:rPr lang="en-GB" sz="1800" dirty="0">
                <a:latin typeface="Andalus" pitchFamily="18" charset="-78"/>
                <a:cs typeface="Andalus" pitchFamily="18" charset="-78"/>
              </a:rPr>
              <a:t>n inter </a:t>
            </a:r>
            <a:r>
              <a:rPr lang="en-GB" sz="18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the eye trans-</a:t>
            </a:r>
            <a:r>
              <a:rPr lang="en-GB" sz="18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sclerally</a:t>
            </a:r>
            <a:r>
              <a:rPr lang="en-GB" sz="18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when given by peri-ocular injection.</a:t>
            </a:r>
          </a:p>
          <a:p>
            <a:pPr algn="just">
              <a:buNone/>
            </a:pPr>
            <a:r>
              <a:rPr lang="en-GB" sz="18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• A prolonged effect can be achieved with ‘depot’ preparation such as </a:t>
            </a:r>
            <a:r>
              <a:rPr lang="en-GB" sz="18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triamcinolone</a:t>
            </a:r>
            <a:r>
              <a:rPr lang="en-GB" sz="18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acetonide</a:t>
            </a:r>
            <a:r>
              <a:rPr lang="en-GB" sz="18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(</a:t>
            </a:r>
            <a:r>
              <a:rPr lang="en-GB" sz="18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Kenalog</a:t>
            </a:r>
            <a:r>
              <a:rPr lang="en-GB" sz="18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) or </a:t>
            </a:r>
            <a:r>
              <a:rPr lang="en-GB" sz="18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methylprednisolone</a:t>
            </a:r>
            <a:r>
              <a:rPr lang="en-GB" sz="18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acetate (</a:t>
            </a:r>
            <a:r>
              <a:rPr lang="en-GB" sz="18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Depomedrone</a:t>
            </a:r>
            <a:r>
              <a:rPr lang="en-GB" sz="18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). </a:t>
            </a:r>
          </a:p>
          <a:p>
            <a:pPr>
              <a:buNone/>
            </a:pPr>
            <a:r>
              <a:rPr lang="en-GB" sz="18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</a:p>
          <a:p>
            <a:endParaRPr lang="en-GB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600CAD-3DE1-40FB-9B4A-7961386B6A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1" b="12564"/>
          <a:stretch/>
        </p:blipFill>
        <p:spPr>
          <a:xfrm>
            <a:off x="1890346" y="3429000"/>
            <a:ext cx="4572000" cy="258493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401782"/>
            <a:ext cx="8226425" cy="3097556"/>
          </a:xfrm>
        </p:spPr>
        <p:txBody>
          <a:bodyPr/>
          <a:lstStyle/>
          <a:p>
            <a:pPr>
              <a:buNone/>
            </a:pPr>
            <a:r>
              <a:rPr lang="en-GB" sz="18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Intraocular steroids injection </a:t>
            </a:r>
          </a:p>
          <a:p>
            <a:pPr algn="just">
              <a:buNone/>
            </a:pPr>
            <a:r>
              <a:rPr lang="en-GB" sz="18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• Triamcinolone acetonide (4 mg in 0.1 mL) posterior uveitis and CMO </a:t>
            </a:r>
          </a:p>
          <a:p>
            <a:pPr algn="just">
              <a:buNone/>
            </a:pPr>
            <a:r>
              <a:rPr lang="en-GB" sz="18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• </a:t>
            </a:r>
            <a:r>
              <a:rPr lang="en-GB" sz="18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Irapid</a:t>
            </a:r>
            <a:r>
              <a:rPr lang="en-GB" sz="18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resolution of CMO lasting about 4 months. </a:t>
            </a:r>
          </a:p>
          <a:p>
            <a:endParaRPr lang="en-GB" sz="1800" b="1" dirty="0">
              <a:solidFill>
                <a:schemeClr val="accent5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GB" sz="18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Systemic steroids </a:t>
            </a:r>
          </a:p>
          <a:p>
            <a:pPr algn="just">
              <a:buNone/>
            </a:pPr>
            <a:r>
              <a:rPr lang="en-GB" sz="1800" b="1" i="1" dirty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Preparations </a:t>
            </a:r>
          </a:p>
          <a:p>
            <a:pPr algn="just">
              <a:buNone/>
            </a:pPr>
            <a:r>
              <a:rPr lang="en-GB" sz="18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a. </a:t>
            </a:r>
            <a:r>
              <a:rPr lang="en-GB" sz="1800" b="1" i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Oral </a:t>
            </a:r>
            <a:r>
              <a:rPr lang="en-GB" sz="18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prednisolone</a:t>
            </a:r>
            <a:r>
              <a:rPr lang="en-GB" sz="18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5 or 25 mg tablets are the main preparations. </a:t>
            </a:r>
          </a:p>
          <a:p>
            <a:pPr algn="just">
              <a:buNone/>
            </a:pPr>
            <a:r>
              <a:rPr lang="en-GB" sz="18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b. </a:t>
            </a:r>
            <a:r>
              <a:rPr lang="en-GB" sz="1800" b="1" i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Intravenous infusion </a:t>
            </a:r>
            <a:r>
              <a:rPr lang="en-GB" sz="18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of </a:t>
            </a:r>
            <a:r>
              <a:rPr lang="en-GB" sz="18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methylprednisolone</a:t>
            </a:r>
            <a:r>
              <a:rPr lang="en-GB" sz="18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1 g/day, repeated for 2 to 3 days is an option in severe disease. </a:t>
            </a:r>
          </a:p>
          <a:p>
            <a:pPr>
              <a:buNone/>
            </a:pPr>
            <a:r>
              <a:rPr lang="en-GB" sz="1800" b="1" i="1" dirty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endParaRPr lang="en-GB" sz="1800" dirty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endParaRPr lang="en-GB" sz="16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17106D-BE1A-472E-A069-92BD4BFD14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1" b="11662"/>
          <a:stretch/>
        </p:blipFill>
        <p:spPr>
          <a:xfrm>
            <a:off x="2572970" y="3499338"/>
            <a:ext cx="2931015" cy="27959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387927"/>
            <a:ext cx="8226425" cy="6040581"/>
          </a:xfrm>
        </p:spPr>
        <p:txBody>
          <a:bodyPr/>
          <a:lstStyle/>
          <a:p>
            <a:pPr>
              <a:buNone/>
            </a:pPr>
            <a:r>
              <a:rPr lang="en-GB" sz="3600" b="1" dirty="0" err="1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Antimetabolites</a:t>
            </a:r>
            <a:r>
              <a:rPr lang="en-GB" sz="36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</a:p>
          <a:p>
            <a:pPr>
              <a:buNone/>
            </a:pPr>
            <a:r>
              <a:rPr lang="en-GB" b="1" i="1" dirty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Indications </a:t>
            </a:r>
          </a:p>
          <a:p>
            <a:pPr>
              <a:buNone/>
            </a:pP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1. </a:t>
            </a:r>
            <a:r>
              <a:rPr lang="en-GB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Sight-threatening </a:t>
            </a:r>
            <a:r>
              <a:rPr lang="en-GB" b="1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uveitis</a:t>
            </a: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,.....</a:t>
            </a:r>
          </a:p>
          <a:p>
            <a:pPr>
              <a:buNone/>
            </a:pP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2. </a:t>
            </a:r>
            <a:r>
              <a:rPr lang="en-GB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Steroid-sparing therapy </a:t>
            </a:r>
            <a:r>
              <a:rPr lang="en-GB" dirty="0">
                <a:latin typeface="Andalus" pitchFamily="18" charset="-78"/>
                <a:cs typeface="Andalus" pitchFamily="18" charset="-78"/>
              </a:rPr>
              <a:t>.....</a:t>
            </a:r>
          </a:p>
          <a:p>
            <a:pPr>
              <a:buNone/>
            </a:pPr>
            <a:endParaRPr lang="en-GB" sz="16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en-GB" sz="2000" b="1" dirty="0">
                <a:solidFill>
                  <a:schemeClr val="accent6"/>
                </a:solidFill>
                <a:latin typeface="Andalus" pitchFamily="18" charset="-78"/>
                <a:cs typeface="Andalus" pitchFamily="18" charset="-78"/>
              </a:rPr>
              <a:t>    </a:t>
            </a:r>
            <a:r>
              <a:rPr lang="en-GB" sz="2000" b="1" dirty="0" err="1">
                <a:solidFill>
                  <a:schemeClr val="accent6"/>
                </a:solidFill>
                <a:latin typeface="Andalus" pitchFamily="18" charset="-78"/>
                <a:cs typeface="Andalus" pitchFamily="18" charset="-78"/>
              </a:rPr>
              <a:t>Azathioprine</a:t>
            </a:r>
            <a:r>
              <a:rPr lang="en-GB" sz="2000" b="1" dirty="0">
                <a:solidFill>
                  <a:schemeClr val="accent6"/>
                </a:solidFill>
                <a:latin typeface="Andalus" pitchFamily="18" charset="-78"/>
                <a:cs typeface="Andalus" pitchFamily="18" charset="-78"/>
              </a:rPr>
              <a:t> </a:t>
            </a:r>
          </a:p>
          <a:p>
            <a:pPr>
              <a:buNone/>
            </a:pPr>
            <a:r>
              <a:rPr lang="en-GB" sz="16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GB" b="1" i="1" dirty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Indications </a:t>
            </a:r>
            <a:r>
              <a:rPr lang="en-GB" dirty="0">
                <a:latin typeface="Andalus" pitchFamily="18" charset="-78"/>
                <a:cs typeface="Andalus" pitchFamily="18" charset="-78"/>
              </a:rPr>
              <a:t>&gt;&gt;&gt;</a:t>
            </a: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chronic conditions such as Behçet syndrome and Vogt–</a:t>
            </a:r>
            <a:r>
              <a:rPr lang="en-GB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Koyanagi</a:t>
            </a: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–Harada syndrome.</a:t>
            </a:r>
          </a:p>
          <a:p>
            <a:pPr>
              <a:buNone/>
            </a:pPr>
            <a:r>
              <a:rPr lang="en-GB" sz="2000" b="1" dirty="0">
                <a:solidFill>
                  <a:schemeClr val="accent6"/>
                </a:solidFill>
                <a:latin typeface="Andalus" pitchFamily="18" charset="-78"/>
                <a:cs typeface="Andalus" pitchFamily="18" charset="-78"/>
              </a:rPr>
              <a:t>   </a:t>
            </a:r>
          </a:p>
          <a:p>
            <a:pPr>
              <a:buNone/>
            </a:pPr>
            <a:r>
              <a:rPr lang="en-GB" sz="2000" b="1" dirty="0">
                <a:solidFill>
                  <a:schemeClr val="accent6"/>
                </a:solidFill>
                <a:latin typeface="Andalus" pitchFamily="18" charset="-78"/>
                <a:cs typeface="Andalus" pitchFamily="18" charset="-78"/>
              </a:rPr>
              <a:t>Methotrexate </a:t>
            </a:r>
          </a:p>
          <a:p>
            <a:pPr>
              <a:buNone/>
            </a:pPr>
            <a:r>
              <a:rPr lang="en-GB" b="1" i="1" dirty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Indications </a:t>
            </a:r>
            <a:r>
              <a:rPr lang="en-GB" dirty="0">
                <a:latin typeface="Andalus" pitchFamily="18" charset="-78"/>
                <a:cs typeface="Andalus" pitchFamily="18" charset="-78"/>
              </a:rPr>
              <a:t>&gt;&gt;</a:t>
            </a:r>
          </a:p>
          <a:p>
            <a:r>
              <a:rPr lang="en-GB" dirty="0">
                <a:latin typeface="Andalus" pitchFamily="18" charset="-78"/>
                <a:cs typeface="Andalus" pitchFamily="18" charset="-78"/>
              </a:rPr>
              <a:t>mainly as a steroid-sparing agent in patients with uveitis associated with sarcoidosis and juvenile idiopathic arthritis.</a:t>
            </a:r>
          </a:p>
          <a:p>
            <a:pPr>
              <a:buNone/>
            </a:pPr>
            <a:endParaRPr lang="en-GB" sz="16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475487" y="154940"/>
            <a:ext cx="6144769" cy="6163564"/>
          </a:xfrm>
        </p:spPr>
        <p:txBody>
          <a:bodyPr/>
          <a:lstStyle/>
          <a:p>
            <a:pPr lvl="0">
              <a:buClr>
                <a:srgbClr val="FFFFFF"/>
              </a:buClr>
            </a:pPr>
            <a:r>
              <a:rPr lang="en-GB" sz="2800" b="1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Panuveitis</a:t>
            </a:r>
            <a:r>
              <a:rPr lang="en-GB" sz="2800" b="1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:</a:t>
            </a:r>
          </a:p>
          <a:p>
            <a:pPr lvl="0">
              <a:buClr>
                <a:srgbClr val="FFFFFF"/>
              </a:buClr>
            </a:pPr>
            <a:r>
              <a:rPr lang="en-GB" sz="28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implies involvement of the </a:t>
            </a:r>
            <a:r>
              <a:rPr lang="en-GB" sz="28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Entire Uveal Tract</a:t>
            </a:r>
            <a:r>
              <a:rPr lang="en-GB" sz="28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 without a predominant site of inflammation. </a:t>
            </a:r>
          </a:p>
          <a:p>
            <a:pPr lvl="0">
              <a:buClr>
                <a:srgbClr val="FFFFFF"/>
              </a:buClr>
            </a:pPr>
            <a:endParaRPr lang="en-GB" sz="2800" b="1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  <a:p>
            <a:pPr lvl="0">
              <a:buClr>
                <a:srgbClr val="FFFFFF"/>
              </a:buClr>
            </a:pPr>
            <a:r>
              <a:rPr lang="en-GB" sz="2800" b="1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Endophthalmitis</a:t>
            </a:r>
            <a:r>
              <a:rPr lang="en-GB" sz="2800" b="1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:</a:t>
            </a:r>
          </a:p>
          <a:p>
            <a:pPr lvl="0">
              <a:buClr>
                <a:srgbClr val="FFFFFF"/>
              </a:buClr>
            </a:pPr>
            <a:r>
              <a:rPr lang="en-GB" sz="28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implies (Infection)inflammation, often purulent, involving </a:t>
            </a:r>
            <a:r>
              <a:rPr lang="en-GB" sz="28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All</a:t>
            </a:r>
            <a:r>
              <a:rPr lang="en-GB" sz="2800" u="sng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GB" sz="28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Intraocular Tissues </a:t>
            </a:r>
            <a:r>
              <a:rPr lang="en-GB" sz="28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except the sclera. </a:t>
            </a:r>
          </a:p>
          <a:p>
            <a:pPr lvl="0">
              <a:buClr>
                <a:srgbClr val="FFFFFF"/>
              </a:buClr>
            </a:pPr>
            <a:endParaRPr lang="en-GB" sz="2800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  <a:p>
            <a:pPr lvl="0">
              <a:buClr>
                <a:srgbClr val="FFFFFF"/>
              </a:buClr>
            </a:pPr>
            <a:r>
              <a:rPr lang="en-GB" sz="28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GB" sz="2800" b="1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Panophthalmitis</a:t>
            </a:r>
            <a:r>
              <a:rPr lang="en-GB" sz="2800" b="1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 :</a:t>
            </a:r>
          </a:p>
          <a:p>
            <a:pPr lvl="0">
              <a:buClr>
                <a:srgbClr val="FFFFFF"/>
              </a:buClr>
            </a:pPr>
            <a:r>
              <a:rPr lang="en-GB" sz="28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involves the </a:t>
            </a:r>
            <a:r>
              <a:rPr lang="en-GB" sz="28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Entire Globe </a:t>
            </a:r>
            <a:r>
              <a:rPr lang="en-GB" sz="28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, often with orbital extension. </a:t>
            </a:r>
          </a:p>
          <a:p>
            <a:endParaRPr lang="en-US" sz="2800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A2C471D-2D42-446B-ACE9-5C7E3BC6BA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20256" y="2330926"/>
            <a:ext cx="2386632" cy="202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9650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457200"/>
            <a:ext cx="8226425" cy="5902036"/>
          </a:xfrm>
        </p:spPr>
        <p:txBody>
          <a:bodyPr/>
          <a:lstStyle/>
          <a:p>
            <a:pPr>
              <a:buNone/>
            </a:pPr>
            <a:r>
              <a:rPr lang="en-GB" sz="1600" b="1" i="1" dirty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Dose and route </a:t>
            </a:r>
          </a:p>
          <a:p>
            <a:pPr>
              <a:buNone/>
            </a:pPr>
            <a:r>
              <a:rPr lang="en-GB" sz="16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• Adult 10–25 mg weekly orally or intramuscularly. </a:t>
            </a:r>
          </a:p>
          <a:p>
            <a:pPr>
              <a:buNone/>
            </a:pPr>
            <a:r>
              <a:rPr lang="en-GB" sz="16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• Children required a higher dose (up to 30 mg) since the clearance of the drug is increased. </a:t>
            </a:r>
          </a:p>
          <a:p>
            <a:pPr>
              <a:buNone/>
            </a:pPr>
            <a:r>
              <a:rPr lang="en-GB" sz="16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• Folic acid at 2.5–5 mg/day is administered to reduce bone marrow toxicity. </a:t>
            </a:r>
          </a:p>
          <a:p>
            <a:pPr>
              <a:buNone/>
            </a:pPr>
            <a:r>
              <a:rPr lang="en-GB" sz="1600" b="1" i="1" dirty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Side-effects i</a:t>
            </a:r>
            <a:r>
              <a:rPr lang="en-GB" sz="1600" dirty="0">
                <a:latin typeface="Andalus" pitchFamily="18" charset="-78"/>
                <a:cs typeface="Andalus" pitchFamily="18" charset="-78"/>
              </a:rPr>
              <a:t>&gt;&gt;&gt;</a:t>
            </a:r>
          </a:p>
          <a:p>
            <a:r>
              <a:rPr lang="en-GB" sz="16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bone marrow suppression, hepatotoxicity, acute pneumonitis (hypersensitivity reaction) are the most serious, but rarely occur with low-dose therapy. </a:t>
            </a:r>
          </a:p>
          <a:p>
            <a:r>
              <a:rPr lang="en-GB" sz="16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Less severe adverse effects include nausea, vomiting, mouth ulcers and alopecia. </a:t>
            </a:r>
          </a:p>
          <a:p>
            <a:pPr>
              <a:buNone/>
            </a:pPr>
            <a:r>
              <a:rPr lang="en-GB" sz="16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GB" sz="1600" b="1" i="1" dirty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Monitoring &gt;&gt;&gt;</a:t>
            </a:r>
          </a:p>
          <a:p>
            <a:pPr>
              <a:buNone/>
            </a:pPr>
            <a:r>
              <a:rPr lang="en-GB" sz="1600" dirty="0">
                <a:latin typeface="Andalus" pitchFamily="18" charset="-78"/>
                <a:cs typeface="Andalus" pitchFamily="18" charset="-78"/>
              </a:rPr>
              <a:t>involves a full blood count and liver func­tion tests</a:t>
            </a:r>
            <a:endParaRPr lang="en-GB" sz="16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endParaRPr lang="en-GB" sz="16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02AC8-895A-4116-A554-71ED9B8EE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523" y="219807"/>
            <a:ext cx="3008313" cy="439616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Bauhaus 93" pitchFamily="82" charset="0"/>
                <a:cs typeface="Andalus" pitchFamily="18" charset="-78"/>
              </a:rPr>
              <a:t>INTERMEDIATE UVEITIS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75" y="813532"/>
            <a:ext cx="8710002" cy="2461358"/>
          </a:xfrm>
        </p:spPr>
        <p:txBody>
          <a:bodyPr/>
          <a:lstStyle/>
          <a:p>
            <a:pPr algn="just">
              <a:buNone/>
            </a:pPr>
            <a:r>
              <a:rPr lang="en-GB" sz="2000" b="1" dirty="0">
                <a:latin typeface="Andalus" pitchFamily="18" charset="-78"/>
                <a:cs typeface="Andalus" pitchFamily="18" charset="-78"/>
              </a:rPr>
              <a:t>Overview </a:t>
            </a:r>
          </a:p>
          <a:p>
            <a:pPr algn="just"/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(IU) is an insidious, chronic, relapsing disease in which the vitreous is the major site of inflammatory signs. </a:t>
            </a:r>
          </a:p>
          <a:p>
            <a:pPr algn="just"/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The condition may be idiopathic or associated with a systemic disease </a:t>
            </a:r>
            <a:r>
              <a:rPr lang="en-GB" sz="2000" dirty="0">
                <a:latin typeface="Andalus" pitchFamily="18" charset="-78"/>
                <a:cs typeface="Andalus" pitchFamily="18" charset="-78"/>
              </a:rPr>
              <a:t>.</a:t>
            </a:r>
          </a:p>
          <a:p>
            <a:pPr algn="just"/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Pars planitis (PP) is a subset of IU in which there is  ‘snowball’ formation.</a:t>
            </a:r>
          </a:p>
          <a:p>
            <a:pPr algn="just"/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IU accounts for up to 15% of all </a:t>
            </a:r>
            <a:r>
              <a:rPr lang="en-GB" sz="20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uveitis</a:t>
            </a:r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cases and about 20% of paediatric </a:t>
            </a:r>
            <a:r>
              <a:rPr lang="en-GB" sz="20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uveitis</a:t>
            </a:r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</a:t>
            </a:r>
          </a:p>
          <a:p>
            <a:pPr>
              <a:buNone/>
            </a:pPr>
            <a:endParaRPr lang="en-GB" sz="16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74205D-6E1A-434E-A221-F788B8D9F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636" y="2998177"/>
            <a:ext cx="4628479" cy="351620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182" y="204716"/>
            <a:ext cx="891198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2800" b="1" dirty="0">
              <a:latin typeface="Andalus" pitchFamily="18" charset="-78"/>
              <a:cs typeface="Andalus" pitchFamily="18" charset="-78"/>
            </a:endParaRPr>
          </a:p>
          <a:p>
            <a:pPr algn="just">
              <a:buNone/>
            </a:pPr>
            <a:r>
              <a:rPr lang="en-GB" sz="28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GB" sz="2800" b="1" dirty="0">
                <a:latin typeface="Andalus" pitchFamily="18" charset="-78"/>
                <a:cs typeface="Andalus" pitchFamily="18" charset="-78"/>
              </a:rPr>
              <a:t>Presentation </a:t>
            </a:r>
            <a:r>
              <a:rPr lang="en-GB" sz="2800" dirty="0">
                <a:latin typeface="Andalus" pitchFamily="18" charset="-78"/>
                <a:cs typeface="Andalus" pitchFamily="18" charset="-78"/>
              </a:rPr>
              <a:t>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sz="2800" dirty="0">
                <a:latin typeface="Andalus" pitchFamily="18" charset="-78"/>
                <a:cs typeface="Andalus" pitchFamily="18" charset="-78"/>
              </a:rPr>
              <a:t>insidious onset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sz="2800" dirty="0">
                <a:latin typeface="Andalus" pitchFamily="18" charset="-78"/>
                <a:cs typeface="Andalus" pitchFamily="18" charset="-78"/>
              </a:rPr>
              <a:t>blurred vision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sz="2800" dirty="0">
                <a:latin typeface="Andalus" pitchFamily="18" charset="-78"/>
                <a:cs typeface="Andalus" pitchFamily="18" charset="-78"/>
              </a:rPr>
              <a:t>vitreous floaters. </a:t>
            </a:r>
          </a:p>
          <a:p>
            <a:pPr algn="just"/>
            <a:r>
              <a:rPr lang="en-GB" sz="2800" dirty="0">
                <a:latin typeface="Andalus" pitchFamily="18" charset="-78"/>
                <a:cs typeface="Andalus" pitchFamily="18" charset="-78"/>
              </a:rPr>
              <a:t> </a:t>
            </a:r>
          </a:p>
          <a:p>
            <a:pPr algn="just">
              <a:buNone/>
            </a:pPr>
            <a:r>
              <a:rPr lang="en-GB" sz="2800" b="1" dirty="0">
                <a:latin typeface="Andalus" pitchFamily="18" charset="-78"/>
                <a:cs typeface="Andalus" pitchFamily="18" charset="-78"/>
              </a:rPr>
              <a:t>Anterior uveitis </a:t>
            </a:r>
            <a:endParaRPr lang="en-GB" sz="2800" dirty="0">
              <a:latin typeface="Andalus" pitchFamily="18" charset="-78"/>
              <a:cs typeface="Andalus" pitchFamily="18" charset="-78"/>
            </a:endParaRPr>
          </a:p>
          <a:p>
            <a:pPr lvl="1" algn="just"/>
            <a:r>
              <a:rPr lang="en-GB" sz="2800" dirty="0">
                <a:latin typeface="Andalus" pitchFamily="18" charset="-78"/>
                <a:cs typeface="Andalus" pitchFamily="18" charset="-78"/>
              </a:rPr>
              <a:t>• In PP there may be a few cells and small scattered KP.</a:t>
            </a:r>
          </a:p>
          <a:p>
            <a:pPr lvl="1" algn="just"/>
            <a:r>
              <a:rPr lang="en-GB" sz="2800" dirty="0">
                <a:latin typeface="Andalus" pitchFamily="18" charset="-78"/>
                <a:cs typeface="Andalus" pitchFamily="18" charset="-78"/>
              </a:rPr>
              <a:t>• In the other forms of IU, anterior uveitis can be severe, especially in patients with sarcoidosis and Lyme disease. </a:t>
            </a:r>
            <a:endParaRPr lang="en-GB" sz="2800" b="1" dirty="0">
              <a:latin typeface="Andalus" pitchFamily="18" charset="-78"/>
              <a:cs typeface="Andalus" pitchFamily="18" charset="-78"/>
            </a:endParaRPr>
          </a:p>
          <a:p>
            <a:pPr algn="just">
              <a:buNone/>
            </a:pPr>
            <a:r>
              <a:rPr lang="en-GB" sz="2800" b="1" dirty="0">
                <a:latin typeface="Andalus" pitchFamily="18" charset="-78"/>
                <a:cs typeface="Andalus" pitchFamily="18" charset="-78"/>
              </a:rPr>
              <a:t>Vitreous </a:t>
            </a:r>
            <a:endParaRPr lang="en-GB" sz="2800" dirty="0">
              <a:latin typeface="Andalus" pitchFamily="18" charset="-78"/>
              <a:cs typeface="Andalus" pitchFamily="18" charset="-78"/>
            </a:endParaRPr>
          </a:p>
          <a:p>
            <a:pPr lvl="1" algn="just"/>
            <a:r>
              <a:rPr lang="en-GB" sz="2800" dirty="0">
                <a:latin typeface="Andalus" pitchFamily="18" charset="-78"/>
                <a:cs typeface="Andalus" pitchFamily="18" charset="-78"/>
              </a:rPr>
              <a:t>• Vitreous cells .</a:t>
            </a:r>
          </a:p>
          <a:p>
            <a:pPr lvl="1" algn="just"/>
            <a:r>
              <a:rPr lang="en-GB" sz="2800" dirty="0">
                <a:latin typeface="Andalus" pitchFamily="18" charset="-78"/>
                <a:cs typeface="Andalus" pitchFamily="18" charset="-78"/>
              </a:rPr>
              <a:t>• Vitreous condensation and haze .</a:t>
            </a:r>
          </a:p>
          <a:p>
            <a:pPr lvl="1" algn="just"/>
            <a:r>
              <a:rPr lang="en-GB" sz="2800" dirty="0">
                <a:latin typeface="Andalus" pitchFamily="18" charset="-78"/>
                <a:cs typeface="Andalus" pitchFamily="18" charset="-78"/>
              </a:rPr>
              <a:t>• Vitreous snowballs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6A4B10-B907-4E73-9F66-86C6A9AFA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990" y="474783"/>
            <a:ext cx="3467895" cy="263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1032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90" y="1358546"/>
            <a:ext cx="4802187" cy="3644277"/>
          </a:xfrm>
        </p:spPr>
        <p:txBody>
          <a:bodyPr/>
          <a:lstStyle/>
          <a:p>
            <a:pPr algn="just">
              <a:buNone/>
            </a:pPr>
            <a:endParaRPr lang="en-GB" sz="20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just">
              <a:buNone/>
            </a:pPr>
            <a:r>
              <a:rPr lang="en-GB" sz="20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Posterior segment </a:t>
            </a:r>
            <a:endParaRPr lang="en-GB" sz="20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just">
              <a:buNone/>
            </a:pPr>
            <a:endParaRPr lang="en-GB" sz="20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just">
              <a:buNone/>
            </a:pPr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• Peripheral periphlebitis </a:t>
            </a:r>
            <a:r>
              <a:rPr lang="en-GB" sz="2000" dirty="0">
                <a:latin typeface="Andalus" pitchFamily="18" charset="-78"/>
                <a:cs typeface="Andalus" pitchFamily="18" charset="-78"/>
              </a:rPr>
              <a:t>particularly in </a:t>
            </a:r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patients with MS </a:t>
            </a:r>
            <a:r>
              <a:rPr lang="en-GB" sz="2000" dirty="0">
                <a:latin typeface="Andalus" pitchFamily="18" charset="-78"/>
                <a:cs typeface="Andalus" pitchFamily="18" charset="-78"/>
              </a:rPr>
              <a:t>.</a:t>
            </a:r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</a:p>
          <a:p>
            <a:pPr algn="just">
              <a:buNone/>
            </a:pPr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• </a:t>
            </a:r>
            <a:r>
              <a:rPr lang="en-GB" sz="20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Neovascularization</a:t>
            </a:r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GB" sz="2000" dirty="0">
                <a:latin typeface="Andalus" pitchFamily="18" charset="-78"/>
                <a:cs typeface="Andalus" pitchFamily="18" charset="-78"/>
              </a:rPr>
              <a:t>&gt;&gt;&gt;</a:t>
            </a:r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on the ‘</a:t>
            </a:r>
            <a:r>
              <a:rPr lang="en-GB" sz="20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snowbank</a:t>
            </a:r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’ or the optic nerve head.</a:t>
            </a:r>
          </a:p>
          <a:p>
            <a:pPr algn="just">
              <a:buNone/>
            </a:pPr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• Subtle disc oedema </a:t>
            </a:r>
            <a:r>
              <a:rPr lang="en-GB" sz="2000" dirty="0">
                <a:latin typeface="Andalus" pitchFamily="18" charset="-78"/>
                <a:cs typeface="Andalus" pitchFamily="18" charset="-78"/>
              </a:rPr>
              <a:t>&gt;&gt;&gt;</a:t>
            </a:r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especially in young patients. </a:t>
            </a:r>
            <a:endParaRPr lang="en-GB" sz="2000" dirty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endParaRPr lang="en-GB" sz="2000" dirty="0">
              <a:latin typeface="Andalus" pitchFamily="18" charset="-78"/>
              <a:cs typeface="Andalus" pitchFamily="18" charset="-78"/>
            </a:endParaRPr>
          </a:p>
          <a:p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15699A-C995-4238-BF8B-4FC260EA4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283" y="2549768"/>
            <a:ext cx="3467895" cy="26345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699" y="331699"/>
            <a:ext cx="5591109" cy="5835218"/>
          </a:xfrm>
        </p:spPr>
        <p:txBody>
          <a:bodyPr>
            <a:normAutofit fontScale="92500" lnSpcReduction="10000"/>
          </a:bodyPr>
          <a:lstStyle/>
          <a:p>
            <a:endParaRPr lang="en-GB" sz="1600" b="1" dirty="0">
              <a:latin typeface="Andalus" pitchFamily="18" charset="-78"/>
              <a:cs typeface="Andalus" pitchFamily="18" charset="-78"/>
            </a:endParaRPr>
          </a:p>
          <a:p>
            <a:pPr algn="just"/>
            <a:r>
              <a:rPr lang="en-GB" sz="2000" b="1" dirty="0">
                <a:latin typeface="Andalus" pitchFamily="18" charset="-78"/>
                <a:cs typeface="Andalus" pitchFamily="18" charset="-78"/>
              </a:rPr>
              <a:t>Treatment </a:t>
            </a:r>
          </a:p>
          <a:p>
            <a:pPr algn="just">
              <a:buNone/>
            </a:pPr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Medical. </a:t>
            </a:r>
            <a:r>
              <a:rPr lang="en-GB" sz="2000" dirty="0">
                <a:latin typeface="Andalus" pitchFamily="18" charset="-78"/>
                <a:cs typeface="Andalus" pitchFamily="18" charset="-78"/>
              </a:rPr>
              <a:t>:</a:t>
            </a:r>
          </a:p>
          <a:p>
            <a:pPr algn="just"/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topical steroids or posterior </a:t>
            </a:r>
            <a:r>
              <a:rPr lang="en-GB" sz="20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periocular</a:t>
            </a:r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steroid injections.</a:t>
            </a:r>
          </a:p>
          <a:p>
            <a:pPr algn="just"/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further options in unresponsive cases include systemic steroids and immunosuppressive agents. </a:t>
            </a:r>
          </a:p>
          <a:p>
            <a:pPr algn="just">
              <a:buNone/>
            </a:pPr>
            <a:r>
              <a:rPr lang="en-GB" sz="20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Vitrectomy </a:t>
            </a:r>
            <a:endParaRPr lang="en-GB" sz="2000" dirty="0">
              <a:latin typeface="Andalus" pitchFamily="18" charset="-78"/>
              <a:cs typeface="Andalus" pitchFamily="18" charset="-78"/>
            </a:endParaRPr>
          </a:p>
          <a:p>
            <a:pPr algn="just"/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beneficial for CMO as well as the inflammatory process itself. </a:t>
            </a:r>
          </a:p>
          <a:p>
            <a:pPr algn="just">
              <a:buNone/>
            </a:pPr>
            <a:r>
              <a:rPr lang="en-GB" sz="20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Laser photocoagulation </a:t>
            </a:r>
            <a:r>
              <a:rPr lang="en-GB" sz="2000" dirty="0">
                <a:latin typeface="Andalus" pitchFamily="18" charset="-78"/>
                <a:cs typeface="Andalus" pitchFamily="18" charset="-78"/>
              </a:rPr>
              <a:t>&gt;&gt;&gt;</a:t>
            </a:r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useful in eyes with neovascularization of the vitreous base.</a:t>
            </a:r>
          </a:p>
          <a:p>
            <a:pPr algn="just">
              <a:buNone/>
            </a:pPr>
            <a:r>
              <a:rPr lang="en-GB" sz="3200" b="1" i="1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Systemic associations </a:t>
            </a:r>
          </a:p>
          <a:p>
            <a:pPr lvl="1" algn="just">
              <a:buNone/>
            </a:pPr>
            <a:r>
              <a:rPr lang="en-GB" sz="2000" dirty="0">
                <a:latin typeface="Andalus" pitchFamily="18" charset="-78"/>
                <a:cs typeface="Andalus" pitchFamily="18" charset="-78"/>
              </a:rPr>
              <a:t>1. </a:t>
            </a:r>
            <a:r>
              <a:rPr lang="en-GB" sz="2000" b="1" dirty="0">
                <a:latin typeface="Andalus" pitchFamily="18" charset="-78"/>
                <a:cs typeface="Andalus" pitchFamily="18" charset="-78"/>
              </a:rPr>
              <a:t>Multiple sclerosis-associated </a:t>
            </a:r>
            <a:r>
              <a:rPr lang="en-GB" sz="2000" dirty="0">
                <a:latin typeface="Andalus" pitchFamily="18" charset="-78"/>
                <a:cs typeface="Andalus" pitchFamily="18" charset="-78"/>
              </a:rPr>
              <a:t>should be suspected in females in the 3rd–4th decades .</a:t>
            </a:r>
          </a:p>
          <a:p>
            <a:pPr lvl="1" algn="just">
              <a:buNone/>
            </a:pPr>
            <a:r>
              <a:rPr lang="en-GB" sz="2000" dirty="0">
                <a:latin typeface="Andalus" pitchFamily="18" charset="-78"/>
                <a:cs typeface="Andalus" pitchFamily="18" charset="-78"/>
              </a:rPr>
              <a:t>2. </a:t>
            </a:r>
            <a:r>
              <a:rPr lang="en-GB" sz="2000" b="1" dirty="0">
                <a:latin typeface="Andalus" pitchFamily="18" charset="-78"/>
                <a:cs typeface="Andalus" pitchFamily="18" charset="-78"/>
              </a:rPr>
              <a:t>Sarcoidosis-associated IU </a:t>
            </a:r>
            <a:r>
              <a:rPr lang="en-GB" sz="2000" dirty="0">
                <a:latin typeface="Andalus" pitchFamily="18" charset="-78"/>
                <a:cs typeface="Andalus" pitchFamily="18" charset="-78"/>
              </a:rPr>
              <a:t>&gt;&gt;&gt;The presence of associated granulomatous anterior uveitis should arouse suspicion.  </a:t>
            </a:r>
          </a:p>
          <a:p>
            <a:pPr lvl="1" algn="just">
              <a:buNone/>
            </a:pPr>
            <a:r>
              <a:rPr lang="en-GB" sz="2000" dirty="0">
                <a:latin typeface="Andalus" pitchFamily="18" charset="-78"/>
                <a:cs typeface="Andalus" pitchFamily="18" charset="-78"/>
              </a:rPr>
              <a:t>3. </a:t>
            </a:r>
            <a:r>
              <a:rPr lang="en-GB" sz="2000" b="1" dirty="0">
                <a:latin typeface="Andalus" pitchFamily="18" charset="-78"/>
                <a:cs typeface="Andalus" pitchFamily="18" charset="-78"/>
              </a:rPr>
              <a:t>Tuberculosis </a:t>
            </a:r>
            <a:r>
              <a:rPr lang="en-GB" sz="2000" dirty="0">
                <a:latin typeface="Andalus" pitchFamily="18" charset="-78"/>
                <a:cs typeface="Andalus" pitchFamily="18" charset="-78"/>
              </a:rPr>
              <a:t>is an uncommon association. </a:t>
            </a:r>
          </a:p>
          <a:p>
            <a:endParaRPr lang="en-GB" sz="16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44442A-E8C2-4AA5-B8D0-CFB26876A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693" y="1988162"/>
            <a:ext cx="2456018" cy="213543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277092"/>
            <a:ext cx="8226425" cy="6234544"/>
          </a:xfrm>
        </p:spPr>
        <p:txBody>
          <a:bodyPr/>
          <a:lstStyle/>
          <a:p>
            <a:r>
              <a:rPr lang="en-GB" sz="3600" dirty="0">
                <a:solidFill>
                  <a:srgbClr val="C00000"/>
                </a:solidFill>
                <a:latin typeface="Bauhaus 93" pitchFamily="82" charset="0"/>
                <a:cs typeface="Andalus" pitchFamily="18" charset="-78"/>
              </a:rPr>
              <a:t>UVEITIS IN SPONDYLOARTHROPATHIES </a:t>
            </a:r>
          </a:p>
          <a:p>
            <a:pPr>
              <a:buNone/>
            </a:pPr>
            <a:endParaRPr lang="en-GB" b="1" i="1" dirty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en-GB" b="1" i="1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HLA-B27 and spondyloarthropathies </a:t>
            </a:r>
          </a:p>
          <a:p>
            <a:pPr algn="just">
              <a:buNone/>
            </a:pP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 strong association exists between HLA-B27 and spondyloarthropathies; </a:t>
            </a:r>
          </a:p>
          <a:p>
            <a:pPr marL="0" indent="0" algn="just">
              <a:buNone/>
            </a:pPr>
            <a:endParaRPr lang="en-GB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just">
              <a:buNone/>
            </a:pPr>
            <a:r>
              <a:rPr lang="en-GB" sz="3600" b="1" i="1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Ankylosing spondylitis </a:t>
            </a:r>
          </a:p>
          <a:p>
            <a:pPr algn="just">
              <a:buNone/>
            </a:pPr>
            <a:r>
              <a:rPr lang="en-GB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GB" b="1" dirty="0">
                <a:latin typeface="Andalus" pitchFamily="18" charset="-78"/>
                <a:cs typeface="Andalus" pitchFamily="18" charset="-78"/>
              </a:rPr>
              <a:t>Definition. </a:t>
            </a:r>
            <a:r>
              <a:rPr lang="en-GB" dirty="0">
                <a:latin typeface="Andalus" pitchFamily="18" charset="-78"/>
                <a:cs typeface="Andalus" pitchFamily="18" charset="-78"/>
              </a:rPr>
              <a:t>:(AS) is characterized by inflammation, calcification and finally ossification of ligaments and capsules of joints with resultant bony </a:t>
            </a:r>
            <a:r>
              <a:rPr lang="en-GB" dirty="0" err="1">
                <a:latin typeface="Andalus" pitchFamily="18" charset="-78"/>
                <a:cs typeface="Andalus" pitchFamily="18" charset="-78"/>
              </a:rPr>
              <a:t>ankylosis</a:t>
            </a:r>
            <a:r>
              <a:rPr lang="en-GB" dirty="0">
                <a:latin typeface="Andalus" pitchFamily="18" charset="-78"/>
                <a:cs typeface="Andalus" pitchFamily="18" charset="-78"/>
              </a:rPr>
              <a:t> of the axial skeleton. </a:t>
            </a:r>
          </a:p>
          <a:p>
            <a:pPr algn="just"/>
            <a:r>
              <a:rPr lang="en-GB" dirty="0">
                <a:latin typeface="Andalus" pitchFamily="18" charset="-78"/>
                <a:cs typeface="Andalus" pitchFamily="18" charset="-78"/>
              </a:rPr>
              <a:t>It typically affects males, of whom 90% are HLA-B27 positive; </a:t>
            </a:r>
          </a:p>
          <a:p>
            <a:pPr algn="just"/>
            <a:r>
              <a:rPr lang="en-GB" dirty="0">
                <a:latin typeface="Andalus" pitchFamily="18" charset="-78"/>
                <a:cs typeface="Andalus" pitchFamily="18" charset="-78"/>
              </a:rPr>
              <a:t>some patients also have inflammatory bowel disease (</a:t>
            </a:r>
            <a:r>
              <a:rPr lang="en-GB" dirty="0" err="1">
                <a:latin typeface="Andalus" pitchFamily="18" charset="-78"/>
                <a:cs typeface="Andalus" pitchFamily="18" charset="-78"/>
              </a:rPr>
              <a:t>enter­opathic</a:t>
            </a:r>
            <a:r>
              <a:rPr lang="en-GB" dirty="0">
                <a:latin typeface="Andalus" pitchFamily="18" charset="-78"/>
                <a:cs typeface="Andalus" pitchFamily="18" charset="-78"/>
              </a:rPr>
              <a:t> arthritis). </a:t>
            </a:r>
          </a:p>
          <a:p>
            <a:endParaRPr lang="en-GB" sz="16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GB" sz="16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304800"/>
            <a:ext cx="8226425" cy="6262255"/>
          </a:xfrm>
        </p:spPr>
        <p:txBody>
          <a:bodyPr/>
          <a:lstStyle/>
          <a:p>
            <a:pPr algn="just">
              <a:buNone/>
            </a:pP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Presentation </a:t>
            </a:r>
            <a:r>
              <a:rPr lang="en-GB" dirty="0">
                <a:latin typeface="Andalus" pitchFamily="18" charset="-78"/>
                <a:cs typeface="Andalus" pitchFamily="18" charset="-78"/>
              </a:rPr>
              <a:t>:</a:t>
            </a:r>
          </a:p>
          <a:p>
            <a:pPr algn="just"/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in the 3rd–4th decades with insidious onset of pain and stiffness in the lower back or buttocks. </a:t>
            </a:r>
          </a:p>
          <a:p>
            <a:pPr algn="just">
              <a:buNone/>
            </a:pPr>
            <a:r>
              <a:rPr lang="en-GB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Signs</a:t>
            </a:r>
          </a:p>
          <a:p>
            <a:pPr algn="just">
              <a:buNone/>
            </a:pPr>
            <a:r>
              <a:rPr lang="en-GB" b="1" i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Spondyloarthritis </a:t>
            </a: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causes progressive limitation of spinal movements and eventually the spine may become fixed in flexion. </a:t>
            </a:r>
          </a:p>
          <a:p>
            <a:pPr algn="just">
              <a:buNone/>
            </a:pPr>
            <a:r>
              <a:rPr lang="en-GB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Radiology </a:t>
            </a:r>
            <a:r>
              <a:rPr lang="en-GB" dirty="0">
                <a:latin typeface="Andalus" pitchFamily="18" charset="-78"/>
                <a:cs typeface="Andalus" pitchFamily="18" charset="-78"/>
              </a:rPr>
              <a:t>&gt;&gt;&gt;</a:t>
            </a: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sacroiliac joints reveals:</a:t>
            </a:r>
          </a:p>
          <a:p>
            <a:pPr algn="just"/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juxta-articular</a:t>
            </a: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osteoporosis in the early stages,.</a:t>
            </a:r>
          </a:p>
          <a:p>
            <a:pPr algn="just"/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sclerosis and bony obliteration of the joint </a:t>
            </a:r>
            <a:r>
              <a:rPr lang="en-GB" dirty="0">
                <a:latin typeface="Andalus" pitchFamily="18" charset="-78"/>
                <a:cs typeface="Andalus" pitchFamily="18" charset="-78"/>
              </a:rPr>
              <a:t>.</a:t>
            </a:r>
            <a:endParaRPr lang="en-GB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just">
              <a:buNone/>
            </a:pP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AAU :</a:t>
            </a:r>
          </a:p>
          <a:p>
            <a:pPr algn="just"/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occurs in about 25% of patients with AS</a:t>
            </a:r>
            <a:endParaRPr lang="en-GB" dirty="0">
              <a:latin typeface="Andalus" pitchFamily="18" charset="-78"/>
              <a:cs typeface="Andalus" pitchFamily="18" charset="-78"/>
            </a:endParaRPr>
          </a:p>
          <a:p>
            <a:pPr algn="just"/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conversely, 25% of males with AAU will have AS. Either eye is frequently affected at different times but bilateral simultaneous involvement is rare. </a:t>
            </a:r>
          </a:p>
          <a:p>
            <a:endParaRPr lang="en-GB" sz="16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773" y="177421"/>
            <a:ext cx="8843749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GB" sz="3600" b="1" i="1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Reiter syndrome </a:t>
            </a:r>
          </a:p>
          <a:p>
            <a:pPr algn="just">
              <a:buNone/>
            </a:pPr>
            <a:r>
              <a:rPr lang="en-GB" sz="28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GB" sz="2800" b="1" dirty="0">
                <a:latin typeface="Andalus" pitchFamily="18" charset="-78"/>
                <a:cs typeface="Andalus" pitchFamily="18" charset="-78"/>
              </a:rPr>
              <a:t>Definition</a:t>
            </a:r>
            <a:r>
              <a:rPr lang="en-GB" sz="2800" dirty="0">
                <a:latin typeface="Andalus" pitchFamily="18" charset="-78"/>
                <a:cs typeface="Andalus" pitchFamily="18" charset="-78"/>
              </a:rPr>
              <a:t>. &gt;&gt;&gt;</a:t>
            </a:r>
          </a:p>
          <a:p>
            <a:pPr algn="just"/>
            <a:r>
              <a:rPr lang="en-GB" sz="2800" dirty="0">
                <a:latin typeface="Andalus" pitchFamily="18" charset="-78"/>
                <a:cs typeface="Andalus" pitchFamily="18" charset="-78"/>
              </a:rPr>
              <a:t>triad of </a:t>
            </a:r>
          </a:p>
          <a:p>
            <a:pPr marL="971550" lvl="1" indent="-514350" algn="just">
              <a:buAutoNum type="alphaLcParenBoth"/>
            </a:pPr>
            <a:r>
              <a:rPr lang="en-GB" sz="2800" dirty="0">
                <a:latin typeface="Andalus" pitchFamily="18" charset="-78"/>
                <a:cs typeface="Andalus" pitchFamily="18" charset="-78"/>
              </a:rPr>
              <a:t>non-specific (non-gonococcal) urethritis, </a:t>
            </a:r>
          </a:p>
          <a:p>
            <a:pPr marL="971550" lvl="1" indent="-514350" algn="just">
              <a:buAutoNum type="alphaLcParenBoth"/>
            </a:pPr>
            <a:r>
              <a:rPr lang="en-GB" sz="2800" dirty="0">
                <a:latin typeface="Andalus" pitchFamily="18" charset="-78"/>
                <a:cs typeface="Andalus" pitchFamily="18" charset="-78"/>
              </a:rPr>
              <a:t>conjuncti­vitis </a:t>
            </a:r>
          </a:p>
          <a:p>
            <a:pPr marL="971550" lvl="1" indent="-514350" algn="just">
              <a:buAutoNum type="alphaLcParenBoth"/>
            </a:pPr>
            <a:r>
              <a:rPr lang="en-GB" sz="2800" dirty="0">
                <a:latin typeface="Andalus" pitchFamily="18" charset="-78"/>
                <a:cs typeface="Andalus" pitchFamily="18" charset="-78"/>
              </a:rPr>
              <a:t>arthritis. </a:t>
            </a:r>
          </a:p>
          <a:p>
            <a:pPr algn="just"/>
            <a:r>
              <a:rPr lang="en-GB" sz="2800" dirty="0">
                <a:latin typeface="Andalus" pitchFamily="18" charset="-78"/>
                <a:cs typeface="Andalus" pitchFamily="18" charset="-78"/>
              </a:rPr>
              <a:t>About 85% of patients are positive for HLA-B27. </a:t>
            </a:r>
          </a:p>
          <a:p>
            <a:pPr algn="just">
              <a:buNone/>
            </a:pPr>
            <a:r>
              <a:rPr lang="en-GB" sz="2800" dirty="0">
                <a:latin typeface="Andalus" pitchFamily="18" charset="-78"/>
                <a:cs typeface="Andalus" pitchFamily="18" charset="-78"/>
              </a:rPr>
              <a:t> </a:t>
            </a:r>
          </a:p>
          <a:p>
            <a:pPr algn="just">
              <a:buNone/>
            </a:pPr>
            <a:r>
              <a:rPr lang="en-GB" sz="2800" b="1" dirty="0">
                <a:latin typeface="Andalus" pitchFamily="18" charset="-78"/>
                <a:cs typeface="Andalus" pitchFamily="18" charset="-78"/>
              </a:rPr>
              <a:t>Pathogenesis</a:t>
            </a:r>
            <a:r>
              <a:rPr lang="en-GB" sz="2800" dirty="0">
                <a:latin typeface="Andalus" pitchFamily="18" charset="-78"/>
                <a:cs typeface="Andalus" pitchFamily="18" charset="-78"/>
              </a:rPr>
              <a:t>. </a:t>
            </a:r>
          </a:p>
          <a:p>
            <a:pPr algn="just"/>
            <a:r>
              <a:rPr lang="en-GB" sz="2800" dirty="0">
                <a:latin typeface="Andalus" pitchFamily="18" charset="-78"/>
                <a:cs typeface="Andalus" pitchFamily="18" charset="-78"/>
              </a:rPr>
              <a:t>RS develops after enteric infections caused by </a:t>
            </a:r>
          </a:p>
          <a:p>
            <a:pPr algn="just"/>
            <a:r>
              <a:rPr lang="en-GB" sz="2800" i="1" dirty="0">
                <a:latin typeface="Andalus" pitchFamily="18" charset="-78"/>
                <a:cs typeface="Andalus" pitchFamily="18" charset="-78"/>
              </a:rPr>
              <a:t>    Shigella</a:t>
            </a:r>
            <a:r>
              <a:rPr lang="en-GB" sz="2800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GB" sz="2800" i="1" dirty="0">
                <a:latin typeface="Andalus" pitchFamily="18" charset="-78"/>
                <a:cs typeface="Andalus" pitchFamily="18" charset="-78"/>
              </a:rPr>
              <a:t>Salmonella </a:t>
            </a:r>
            <a:r>
              <a:rPr lang="en-GB" sz="2800" dirty="0">
                <a:latin typeface="Andalus" pitchFamily="18" charset="-78"/>
                <a:cs typeface="Andalus" pitchFamily="18" charset="-78"/>
              </a:rPr>
              <a:t>and </a:t>
            </a:r>
            <a:r>
              <a:rPr lang="en-GB" sz="2800" i="1" dirty="0" err="1">
                <a:latin typeface="Andalus" pitchFamily="18" charset="-78"/>
                <a:cs typeface="Andalus" pitchFamily="18" charset="-78"/>
              </a:rPr>
              <a:t>Campylo­bacteria</a:t>
            </a:r>
            <a:r>
              <a:rPr lang="en-GB" sz="2800" i="1" dirty="0">
                <a:latin typeface="Andalus" pitchFamily="18" charset="-78"/>
                <a:cs typeface="Andalus" pitchFamily="18" charset="-78"/>
              </a:rPr>
              <a:t>.</a:t>
            </a:r>
            <a:endParaRPr lang="en-GB" sz="2800" dirty="0">
              <a:latin typeface="Andalus" pitchFamily="18" charset="-78"/>
              <a:cs typeface="Andalus" pitchFamily="18" charset="-78"/>
            </a:endParaRPr>
          </a:p>
          <a:p>
            <a:r>
              <a:rPr lang="en-GB" sz="2800" dirty="0">
                <a:latin typeface="Andalus" pitchFamily="18" charset="-78"/>
                <a:cs typeface="Andalus" pitchFamily="18" charset="-78"/>
              </a:rPr>
              <a:t>Post-dysenteric RS affects males and females equally,</a:t>
            </a:r>
          </a:p>
          <a:p>
            <a:r>
              <a:rPr lang="en-GB" sz="2800" dirty="0">
                <a:latin typeface="Andalus" pitchFamily="18" charset="-78"/>
                <a:cs typeface="Andalus" pitchFamily="18" charset="-78"/>
              </a:rPr>
              <a:t>post-venereal RS is more common in men. </a:t>
            </a:r>
          </a:p>
          <a:p>
            <a:pPr algn="just"/>
            <a:endParaRPr lang="en-GB" dirty="0">
              <a:latin typeface="Andalus" pitchFamily="18" charset="-78"/>
              <a:cs typeface="Andalus" pitchFamily="18" charset="-78"/>
            </a:endParaRPr>
          </a:p>
          <a:p>
            <a:pPr algn="just"/>
            <a:endParaRPr lang="en-GB" dirty="0">
              <a:latin typeface="Andalus" pitchFamily="18" charset="-78"/>
              <a:cs typeface="Andalus" pitchFamily="18" charset="-78"/>
            </a:endParaRPr>
          </a:p>
          <a:p>
            <a:pPr algn="just"/>
            <a:endParaRPr lang="en-GB" dirty="0">
              <a:latin typeface="Andalus" pitchFamily="18" charset="-78"/>
              <a:cs typeface="Andalus" pitchFamily="18" charset="-78"/>
            </a:endParaRPr>
          </a:p>
          <a:p>
            <a:pPr algn="just"/>
            <a:endParaRPr lang="en-GB" dirty="0">
              <a:latin typeface="Andalus" pitchFamily="18" charset="-78"/>
              <a:cs typeface="Andalus" pitchFamily="18" charset="-78"/>
            </a:endParaRPr>
          </a:p>
          <a:p>
            <a:pPr algn="just"/>
            <a:endParaRPr lang="en-GB" dirty="0">
              <a:latin typeface="Andalus" pitchFamily="18" charset="-78"/>
              <a:cs typeface="Andalus" pitchFamily="18" charset="-78"/>
            </a:endParaRPr>
          </a:p>
          <a:p>
            <a:pPr algn="just"/>
            <a:endParaRPr lang="en-GB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936365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93964"/>
            <a:ext cx="8226425" cy="6289963"/>
          </a:xfrm>
        </p:spPr>
        <p:txBody>
          <a:bodyPr>
            <a:normAutofit/>
          </a:bodyPr>
          <a:lstStyle/>
          <a:p>
            <a:endParaRPr lang="en-GB" sz="16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just">
              <a:buNone/>
            </a:pPr>
            <a:r>
              <a:rPr lang="en-GB" sz="20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Presentation </a:t>
            </a:r>
            <a:r>
              <a:rPr lang="en-GB" sz="2000" dirty="0">
                <a:latin typeface="Andalus" pitchFamily="18" charset="-78"/>
                <a:cs typeface="Andalus" pitchFamily="18" charset="-78"/>
              </a:rPr>
              <a:t>:</a:t>
            </a:r>
          </a:p>
          <a:p>
            <a:pPr algn="just"/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in the 3rd–4th decades with non-specific </a:t>
            </a:r>
            <a:r>
              <a:rPr lang="en-GB" sz="20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urethritis</a:t>
            </a:r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conjunctivitis and arthritis classically a month after dysentery or sexual intercourse. </a:t>
            </a:r>
          </a:p>
          <a:p>
            <a:pPr algn="just">
              <a:buNone/>
            </a:pPr>
            <a:r>
              <a:rPr lang="en-GB" sz="20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Signs </a:t>
            </a:r>
            <a:endParaRPr lang="en-GB" sz="20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just">
              <a:buNone/>
            </a:pPr>
            <a:r>
              <a:rPr lang="en-GB" sz="20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a. </a:t>
            </a:r>
            <a:r>
              <a:rPr lang="en-GB" sz="2000" b="1" i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Peripheral arthritis </a:t>
            </a:r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is acute, asymmetrical and migratory. Two to four joints </a:t>
            </a:r>
            <a:r>
              <a:rPr lang="en-GB" sz="2000" dirty="0">
                <a:latin typeface="Andalus" pitchFamily="18" charset="-78"/>
                <a:cs typeface="Andalus" pitchFamily="18" charset="-78"/>
              </a:rPr>
              <a:t>.</a:t>
            </a:r>
            <a:endParaRPr lang="en-GB" sz="20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just">
              <a:buNone/>
            </a:pPr>
            <a:r>
              <a:rPr lang="en-GB" sz="20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b. </a:t>
            </a:r>
            <a:r>
              <a:rPr lang="en-GB" sz="2000" b="1" i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Spondyloarthritis :</a:t>
            </a:r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affects about 30% of patients with severe chronic RS and is related to the presence of HLA-B27. </a:t>
            </a:r>
          </a:p>
          <a:p>
            <a:pPr algn="just">
              <a:buNone/>
            </a:pPr>
            <a:r>
              <a:rPr lang="en-GB" sz="2000" b="1" dirty="0">
                <a:latin typeface="Andalus" pitchFamily="18" charset="-78"/>
                <a:cs typeface="Andalus" pitchFamily="18" charset="-78"/>
              </a:rPr>
              <a:t>c</a:t>
            </a:r>
            <a:r>
              <a:rPr lang="en-GB" sz="20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 </a:t>
            </a:r>
            <a:r>
              <a:rPr lang="en-GB" sz="2000" b="1" i="1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Mucocutaneous</a:t>
            </a:r>
            <a:r>
              <a:rPr lang="en-GB" sz="2000" b="1" i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lesions include painless mouth ulceration, </a:t>
            </a:r>
            <a:r>
              <a:rPr lang="en-GB" sz="20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circinate</a:t>
            </a:r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balanitis</a:t>
            </a:r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GB" sz="20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kerato­derma</a:t>
            </a:r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blenorrhagica</a:t>
            </a:r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involving the palms and soles and nail dystrophy. </a:t>
            </a:r>
          </a:p>
          <a:p>
            <a:pPr algn="just">
              <a:buNone/>
            </a:pPr>
            <a:r>
              <a:rPr lang="en-GB" sz="2000" b="1" dirty="0">
                <a:latin typeface="Andalus" pitchFamily="18" charset="-78"/>
                <a:cs typeface="Andalus" pitchFamily="18" charset="-78"/>
              </a:rPr>
              <a:t>d</a:t>
            </a:r>
            <a:r>
              <a:rPr lang="en-GB" sz="20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 </a:t>
            </a:r>
            <a:r>
              <a:rPr lang="en-GB" sz="2000" b="1" i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Genitourinary </a:t>
            </a:r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involvement causes cystitis, </a:t>
            </a:r>
            <a:r>
              <a:rPr lang="en-GB" sz="20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cervicitis</a:t>
            </a:r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GB" sz="20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prostatitis</a:t>
            </a:r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GB" sz="20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epididymitis</a:t>
            </a:r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and </a:t>
            </a:r>
            <a:r>
              <a:rPr lang="en-GB" sz="20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orchitis</a:t>
            </a:r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 </a:t>
            </a:r>
          </a:p>
          <a:p>
            <a:pPr algn="just">
              <a:buNone/>
            </a:pPr>
            <a:r>
              <a:rPr lang="en-GB" sz="20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AAU </a:t>
            </a:r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occurs in up to 12% patients but is higher in carriers of HLA-B27. </a:t>
            </a:r>
          </a:p>
          <a:p>
            <a:pPr algn="just">
              <a:buNone/>
            </a:pPr>
            <a:r>
              <a:rPr lang="en-GB" sz="20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Conjunctivitis </a:t>
            </a:r>
            <a:r>
              <a:rPr lang="en-GB" sz="2000" dirty="0">
                <a:latin typeface="Andalus" pitchFamily="18" charset="-78"/>
                <a:cs typeface="Andalus" pitchFamily="18" charset="-78"/>
              </a:rPr>
              <a:t>:</a:t>
            </a:r>
          </a:p>
          <a:p>
            <a:pPr algn="just"/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follows the </a:t>
            </a:r>
            <a:r>
              <a:rPr lang="en-GB" sz="20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urethritis</a:t>
            </a:r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by about 2 weeks and precedes the arthritis. </a:t>
            </a:r>
          </a:p>
          <a:p>
            <a:pPr algn="just"/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The inflammation is usually mild, bilateral and mucopurulent.</a:t>
            </a:r>
            <a:endParaRPr lang="en-GB" sz="20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4" y="318656"/>
            <a:ext cx="6578232" cy="6179126"/>
          </a:xfrm>
        </p:spPr>
        <p:txBody>
          <a:bodyPr/>
          <a:lstStyle/>
          <a:p>
            <a:pPr marL="0" indent="0" algn="just">
              <a:buNone/>
            </a:pPr>
            <a:r>
              <a:rPr lang="en-GB" sz="2000" b="1" i="1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Psoriatic arthritis </a:t>
            </a:r>
            <a:endParaRPr lang="en-GB" sz="20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lvl="1" algn="just"/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affects both sexes equally </a:t>
            </a:r>
            <a:endParaRPr lang="en-GB" sz="2000" dirty="0">
              <a:latin typeface="Andalus" pitchFamily="18" charset="-78"/>
              <a:cs typeface="Andalus" pitchFamily="18" charset="-78"/>
            </a:endParaRPr>
          </a:p>
          <a:p>
            <a:pPr lvl="1" algn="just"/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associated with an increased prevalence of HLA-B27. </a:t>
            </a:r>
          </a:p>
          <a:p>
            <a:pPr algn="just">
              <a:buNone/>
            </a:pPr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Presentation:   </a:t>
            </a:r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3rd–4th decades. </a:t>
            </a:r>
          </a:p>
          <a:p>
            <a:pPr algn="just">
              <a:buNone/>
            </a:pPr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Signs </a:t>
            </a:r>
            <a:endParaRPr lang="en-GB" sz="20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lvl="1" algn="just">
              <a:buNone/>
            </a:pPr>
            <a:r>
              <a:rPr lang="en-GB" sz="20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a. Skin </a:t>
            </a:r>
          </a:p>
          <a:p>
            <a:pPr lvl="1" algn="just">
              <a:buNone/>
            </a:pPr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• Plaque psoriasis (most common).</a:t>
            </a:r>
          </a:p>
          <a:p>
            <a:pPr lvl="1" algn="just">
              <a:buNone/>
            </a:pPr>
            <a:r>
              <a:rPr lang="en-GB" sz="20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b. </a:t>
            </a:r>
            <a:r>
              <a:rPr lang="en-GB" sz="2000" b="1" i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Nail dystrophy </a:t>
            </a:r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is characterized by pitting, transverse depression.</a:t>
            </a:r>
          </a:p>
          <a:p>
            <a:pPr lvl="1" algn="just">
              <a:buNone/>
            </a:pPr>
            <a:r>
              <a:rPr lang="en-GB" sz="20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c. </a:t>
            </a:r>
            <a:r>
              <a:rPr lang="en-GB" sz="2000" b="1" i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Arthritis </a:t>
            </a:r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is typically asymmetrical, although some patients may develop ankylosing spondylitis. </a:t>
            </a:r>
          </a:p>
          <a:p>
            <a:pPr lvl="1" algn="just">
              <a:buNone/>
            </a:pPr>
            <a:r>
              <a:rPr lang="en-GB" sz="2000" dirty="0">
                <a:latin typeface="Andalus" pitchFamily="18" charset="-78"/>
                <a:cs typeface="Andalus" pitchFamily="18" charset="-78"/>
              </a:rPr>
              <a:t>d. </a:t>
            </a:r>
            <a:r>
              <a:rPr lang="en-GB" sz="20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AAU </a:t>
            </a:r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occurs in approximately 7% of arthritis patients. </a:t>
            </a:r>
          </a:p>
          <a:p>
            <a:pPr>
              <a:buNone/>
            </a:pPr>
            <a:endParaRPr lang="en-GB" sz="20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GB" sz="16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485708-E5C0-4D85-BAC1-EC5E8B0AF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017" y="1514476"/>
            <a:ext cx="1796844" cy="122872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166256" y="263236"/>
            <a:ext cx="8853920" cy="6289964"/>
          </a:xfrm>
        </p:spPr>
        <p:txBody>
          <a:bodyPr/>
          <a:lstStyle/>
          <a:p>
            <a:pPr algn="ctr">
              <a:buNone/>
            </a:pPr>
            <a:r>
              <a:rPr lang="en-GB" sz="2800" dirty="0">
                <a:solidFill>
                  <a:srgbClr val="C00000"/>
                </a:solidFill>
                <a:latin typeface="Bauhaus 93" pitchFamily="82" charset="0"/>
                <a:cs typeface="Andalus" pitchFamily="18" charset="-78"/>
              </a:rPr>
              <a:t>     </a:t>
            </a:r>
            <a:r>
              <a:rPr lang="en-GB" sz="4000" dirty="0">
                <a:solidFill>
                  <a:srgbClr val="C00000"/>
                </a:solidFill>
                <a:latin typeface="Bauhaus 93" pitchFamily="82" charset="0"/>
                <a:cs typeface="Andalus" pitchFamily="18" charset="-78"/>
              </a:rPr>
              <a:t>Acute anterior uveitis     </a:t>
            </a:r>
            <a:r>
              <a:rPr lang="en-GB" sz="2800" dirty="0">
                <a:latin typeface="Andalus" pitchFamily="18" charset="-78"/>
                <a:cs typeface="Andalus" pitchFamily="18" charset="-78"/>
              </a:rPr>
              <a:t>(AAU) </a:t>
            </a:r>
            <a:endParaRPr lang="en-GB" sz="2800" dirty="0">
              <a:solidFill>
                <a:srgbClr val="C00000"/>
              </a:solidFill>
              <a:latin typeface="Bauhaus 93" pitchFamily="82" charset="0"/>
              <a:cs typeface="Andalus" pitchFamily="18" charset="-78"/>
            </a:endParaRPr>
          </a:p>
          <a:p>
            <a:endParaRPr lang="en-GB" sz="36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GB" sz="36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Most common form of uveitis</a:t>
            </a:r>
          </a:p>
          <a:p>
            <a:r>
              <a:rPr lang="en-GB" sz="3600" dirty="0">
                <a:latin typeface="Andalus" pitchFamily="18" charset="-78"/>
                <a:cs typeface="Andalus" pitchFamily="18" charset="-78"/>
              </a:rPr>
              <a:t>Three quarter of cases ( ¾)</a:t>
            </a:r>
            <a:endParaRPr lang="en-GB" sz="36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GB" sz="36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Sudden onset </a:t>
            </a:r>
          </a:p>
          <a:p>
            <a:r>
              <a:rPr lang="en-GB" sz="36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Duration of 3 months or less</a:t>
            </a:r>
            <a:r>
              <a:rPr lang="en-GB" sz="16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 </a:t>
            </a:r>
            <a:endParaRPr lang="en-GB" sz="1600" dirty="0">
              <a:latin typeface="Andalus" pitchFamily="18" charset="-78"/>
              <a:cs typeface="Andalus" pitchFamily="18" charset="-78"/>
            </a:endParaRPr>
          </a:p>
          <a:p>
            <a:endParaRPr lang="en-GB" sz="16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16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687933"/>
            <a:ext cx="6470647" cy="4684167"/>
          </a:xfrm>
        </p:spPr>
        <p:txBody>
          <a:bodyPr/>
          <a:lstStyle/>
          <a:p>
            <a:pPr>
              <a:buNone/>
            </a:pPr>
            <a:r>
              <a:rPr lang="en-GB" sz="1800" b="1" i="1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                    </a:t>
            </a:r>
            <a:r>
              <a:rPr lang="en-GB" sz="1800" dirty="0">
                <a:solidFill>
                  <a:srgbClr val="C00000"/>
                </a:solidFill>
                <a:latin typeface="Bauhaus 93" pitchFamily="82" charset="0"/>
                <a:cs typeface="Andalus" pitchFamily="18" charset="-78"/>
              </a:rPr>
              <a:t>UVEITIS IN JUVENILE ARTHRITIS </a:t>
            </a:r>
          </a:p>
          <a:p>
            <a:pPr algn="just"/>
            <a:r>
              <a:rPr lang="en-GB" sz="1800" b="1" i="1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Juvenile idiopathic arthritis </a:t>
            </a:r>
            <a:endParaRPr lang="en-GB" sz="18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just"/>
            <a:r>
              <a:rPr lang="en-GB" sz="18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(JIA) is an inflammatory arthritis of at least 6 weeks’ duration </a:t>
            </a:r>
          </a:p>
          <a:p>
            <a:pPr algn="just"/>
            <a:r>
              <a:rPr lang="en-GB" sz="18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occurring before the age of 16 years when all other causes, such as infection, metabolic disorders or neoplasms have been excluded. </a:t>
            </a:r>
          </a:p>
          <a:p>
            <a:pPr algn="just"/>
            <a:r>
              <a:rPr lang="en-GB" sz="18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Females :male ratio=3 : 2. </a:t>
            </a:r>
          </a:p>
          <a:p>
            <a:pPr algn="just"/>
            <a:r>
              <a:rPr lang="en-GB" sz="18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JIA is by far the most common disease associated with child­hood anterior </a:t>
            </a:r>
            <a:r>
              <a:rPr lang="en-GB" sz="18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uveitis</a:t>
            </a:r>
            <a:r>
              <a:rPr lang="en-GB" sz="18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 </a:t>
            </a:r>
          </a:p>
          <a:p>
            <a:pPr algn="just">
              <a:buNone/>
            </a:pPr>
            <a:r>
              <a:rPr lang="en-GB" sz="1800" b="1" i="1" dirty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Arthritis </a:t>
            </a:r>
            <a:endParaRPr lang="en-GB" sz="1800" b="1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algn="just">
              <a:buNone/>
            </a:pPr>
            <a:r>
              <a:rPr lang="en-GB" sz="18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GB" sz="18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Presentation </a:t>
            </a:r>
            <a:r>
              <a:rPr lang="en-GB" sz="1800" dirty="0">
                <a:latin typeface="Andalus" pitchFamily="18" charset="-78"/>
                <a:cs typeface="Andalus" pitchFamily="18" charset="-78"/>
              </a:rPr>
              <a:t>&gt;&gt;&gt;depend on</a:t>
            </a:r>
            <a:r>
              <a:rPr lang="en-GB" sz="18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onset and the extent of joint involvement during the first 6 months</a:t>
            </a:r>
            <a:r>
              <a:rPr lang="en-GB" sz="1800" dirty="0">
                <a:latin typeface="Andalus" pitchFamily="18" charset="-78"/>
                <a:cs typeface="Andalus" pitchFamily="18" charset="-78"/>
              </a:rPr>
              <a:t>.</a:t>
            </a:r>
            <a:endParaRPr lang="en-GB" sz="18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5780A3-4A1B-4DF6-A074-C3CE4CE84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768" y="1838691"/>
            <a:ext cx="1762125" cy="26003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235528"/>
            <a:ext cx="8226425" cy="5890636"/>
          </a:xfrm>
        </p:spPr>
        <p:txBody>
          <a:bodyPr/>
          <a:lstStyle/>
          <a:p>
            <a:pPr algn="just">
              <a:buNone/>
            </a:pPr>
            <a:r>
              <a:rPr lang="en-GB" sz="3200" b="1" i="1" dirty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Anterior </a:t>
            </a:r>
            <a:r>
              <a:rPr lang="en-GB" sz="3200" b="1" i="1" dirty="0" err="1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uveitis</a:t>
            </a:r>
            <a:endParaRPr lang="en-GB" sz="3200" b="1" i="1" dirty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  <a:p>
            <a:pPr algn="just">
              <a:buNone/>
            </a:pPr>
            <a:r>
              <a:rPr lang="en-GB" b="1" dirty="0">
                <a:latin typeface="Andalus" pitchFamily="18" charset="-78"/>
                <a:cs typeface="Andalus" pitchFamily="18" charset="-78"/>
              </a:rPr>
              <a:t>Presentation </a:t>
            </a:r>
            <a:r>
              <a:rPr lang="en-GB" dirty="0">
                <a:latin typeface="Andalus" pitchFamily="18" charset="-78"/>
                <a:cs typeface="Andalus" pitchFamily="18" charset="-78"/>
              </a:rPr>
              <a:t>:</a:t>
            </a:r>
          </a:p>
          <a:p>
            <a:pPr algn="just"/>
            <a:r>
              <a:rPr lang="en-GB" dirty="0">
                <a:latin typeface="Andalus" pitchFamily="18" charset="-78"/>
                <a:cs typeface="Andalus" pitchFamily="18" charset="-78"/>
              </a:rPr>
              <a:t>asymptomatic; the </a:t>
            </a:r>
            <a:r>
              <a:rPr lang="en-GB" dirty="0" err="1">
                <a:latin typeface="Andalus" pitchFamily="18" charset="-78"/>
                <a:cs typeface="Andalus" pitchFamily="18" charset="-78"/>
              </a:rPr>
              <a:t>uveitis</a:t>
            </a:r>
            <a:r>
              <a:rPr lang="en-GB" dirty="0">
                <a:latin typeface="Andalus" pitchFamily="18" charset="-78"/>
                <a:cs typeface="Andalus" pitchFamily="18" charset="-78"/>
              </a:rPr>
              <a:t> is frequently detected on routine slit-lamp examination. </a:t>
            </a:r>
          </a:p>
          <a:p>
            <a:pPr algn="just"/>
            <a:r>
              <a:rPr lang="en-GB" dirty="0">
                <a:latin typeface="Andalus" pitchFamily="18" charset="-78"/>
                <a:cs typeface="Andalus" pitchFamily="18" charset="-78"/>
              </a:rPr>
              <a:t>vitreous floaters. </a:t>
            </a:r>
          </a:p>
          <a:p>
            <a:pPr algn="just"/>
            <a:r>
              <a:rPr lang="en-GB" dirty="0">
                <a:latin typeface="Andalus" pitchFamily="18" charset="-78"/>
                <a:cs typeface="Andalus" pitchFamily="18" charset="-78"/>
              </a:rPr>
              <a:t>arthritis antedates the diagnosis of </a:t>
            </a:r>
            <a:r>
              <a:rPr lang="en-GB" dirty="0" err="1">
                <a:latin typeface="Andalus" pitchFamily="18" charset="-78"/>
                <a:cs typeface="Andalus" pitchFamily="18" charset="-78"/>
              </a:rPr>
              <a:t>uveitis</a:t>
            </a:r>
            <a:r>
              <a:rPr lang="en-GB" dirty="0">
                <a:latin typeface="Andalus" pitchFamily="18" charset="-78"/>
                <a:cs typeface="Andalus" pitchFamily="18" charset="-78"/>
              </a:rPr>
              <a:t>. </a:t>
            </a:r>
            <a:endParaRPr lang="en-GB" b="1" dirty="0">
              <a:solidFill>
                <a:schemeClr val="accent6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algn="just">
              <a:buNone/>
            </a:pPr>
            <a:r>
              <a:rPr lang="en-GB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Signs </a:t>
            </a:r>
            <a:endParaRPr lang="en-GB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just">
              <a:buNone/>
            </a:pP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• &gt;&gt;chronic and non-</a:t>
            </a:r>
            <a:r>
              <a:rPr lang="en-GB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granulomatous</a:t>
            </a: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 </a:t>
            </a:r>
          </a:p>
          <a:p>
            <a:pPr algn="just">
              <a:buNone/>
            </a:pP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• Bilateral in 70%.</a:t>
            </a:r>
          </a:p>
          <a:p>
            <a:pPr algn="just">
              <a:buNone/>
            </a:pP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• When bilateral, </a:t>
            </a:r>
            <a:r>
              <a:rPr lang="en-GB" dirty="0">
                <a:latin typeface="Andalus" pitchFamily="18" charset="-78"/>
                <a:cs typeface="Andalus" pitchFamily="18" charset="-78"/>
              </a:rPr>
              <a:t>its&gt;&gt;</a:t>
            </a: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symmetrical. </a:t>
            </a:r>
          </a:p>
          <a:p>
            <a:pPr algn="just">
              <a:buNone/>
            </a:pP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• </a:t>
            </a:r>
            <a:r>
              <a:rPr lang="en-GB" dirty="0">
                <a:latin typeface="Andalus" pitchFamily="18" charset="-78"/>
                <a:cs typeface="Andalus" pitchFamily="18" charset="-78"/>
              </a:rPr>
              <a:t>white eye</a:t>
            </a:r>
            <a:endParaRPr lang="en-GB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just">
              <a:buNone/>
            </a:pP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• </a:t>
            </a:r>
            <a:r>
              <a:rPr lang="en-GB" dirty="0">
                <a:latin typeface="Andalus" pitchFamily="18" charset="-78"/>
                <a:cs typeface="Andalus" pitchFamily="18" charset="-78"/>
              </a:rPr>
              <a:t>endothelial</a:t>
            </a: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‘dusting’ </a:t>
            </a:r>
            <a:r>
              <a:rPr lang="en-GB" dirty="0">
                <a:latin typeface="Andalus" pitchFamily="18" charset="-78"/>
                <a:cs typeface="Andalus" pitchFamily="18" charset="-78"/>
              </a:rPr>
              <a:t> without </a:t>
            </a:r>
            <a:r>
              <a:rPr lang="en-GB" dirty="0" err="1">
                <a:latin typeface="Andalus" pitchFamily="18" charset="-78"/>
                <a:cs typeface="Andalus" pitchFamily="18" charset="-78"/>
              </a:rPr>
              <a:t>hypopion</a:t>
            </a:r>
            <a:r>
              <a:rPr lang="en-GB" dirty="0">
                <a:latin typeface="Andalus" pitchFamily="18" charset="-78"/>
                <a:cs typeface="Andalus" pitchFamily="18" charset="-78"/>
              </a:rPr>
              <a:t>.</a:t>
            </a:r>
            <a:endParaRPr lang="en-GB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just">
              <a:buNone/>
            </a:pP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• Posterior </a:t>
            </a:r>
            <a:r>
              <a:rPr lang="en-GB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synechiae</a:t>
            </a: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are common </a:t>
            </a:r>
            <a:r>
              <a:rPr lang="en-GB" dirty="0">
                <a:latin typeface="Andalus" pitchFamily="18" charset="-78"/>
                <a:cs typeface="Andalus" pitchFamily="18" charset="-78"/>
              </a:rPr>
              <a:t>.</a:t>
            </a:r>
            <a:endParaRPr lang="en-GB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endParaRPr lang="en-GB" sz="16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360218"/>
            <a:ext cx="8226425" cy="5765945"/>
          </a:xfrm>
        </p:spPr>
        <p:txBody>
          <a:bodyPr/>
          <a:lstStyle/>
          <a:p>
            <a:endParaRPr lang="en-GB" sz="16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just">
              <a:buNone/>
            </a:pPr>
            <a:r>
              <a:rPr lang="en-GB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GB" sz="2800" b="1" dirty="0">
                <a:latin typeface="Andalus" pitchFamily="18" charset="-78"/>
                <a:cs typeface="Andalus" pitchFamily="18" charset="-78"/>
              </a:rPr>
              <a:t>Treatment:</a:t>
            </a:r>
            <a:endParaRPr lang="en-GB" sz="2800" dirty="0">
              <a:latin typeface="Andalus" pitchFamily="18" charset="-78"/>
              <a:cs typeface="Andalus" pitchFamily="18" charset="-78"/>
            </a:endParaRPr>
          </a:p>
          <a:p>
            <a:pPr lvl="0" algn="just"/>
            <a:r>
              <a:rPr lang="en-GB" sz="2800" dirty="0">
                <a:latin typeface="Andalus" pitchFamily="18" charset="-78"/>
                <a:cs typeface="Andalus" pitchFamily="18" charset="-78"/>
              </a:rPr>
              <a:t>topical steroids is usually effective; </a:t>
            </a:r>
          </a:p>
          <a:p>
            <a:pPr lvl="0" algn="just"/>
            <a:r>
              <a:rPr lang="en-GB" sz="2800" dirty="0" err="1">
                <a:latin typeface="Andalus" pitchFamily="18" charset="-78"/>
                <a:cs typeface="Andalus" pitchFamily="18" charset="-78"/>
              </a:rPr>
              <a:t>periocular</a:t>
            </a:r>
            <a:r>
              <a:rPr lang="en-GB" sz="2800" dirty="0">
                <a:latin typeface="Andalus" pitchFamily="18" charset="-78"/>
                <a:cs typeface="Andalus" pitchFamily="18" charset="-78"/>
              </a:rPr>
              <a:t> injections</a:t>
            </a:r>
          </a:p>
          <a:p>
            <a:pPr lvl="0" algn="just"/>
            <a:r>
              <a:rPr lang="en-GB" sz="2800" dirty="0">
                <a:latin typeface="Andalus" pitchFamily="18" charset="-78"/>
                <a:cs typeface="Andalus" pitchFamily="18" charset="-78"/>
              </a:rPr>
              <a:t>Low-dose methotrexate is useful for steroid resistance.</a:t>
            </a:r>
            <a:endParaRPr lang="en-GB" sz="2800" dirty="0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221673"/>
            <a:ext cx="8480569" cy="6262253"/>
          </a:xfrm>
        </p:spPr>
        <p:txBody>
          <a:bodyPr/>
          <a:lstStyle/>
          <a:p>
            <a:pPr>
              <a:buNone/>
            </a:pPr>
            <a:r>
              <a:rPr lang="en-GB" sz="3600" dirty="0">
                <a:solidFill>
                  <a:srgbClr val="C00000"/>
                </a:solidFill>
                <a:latin typeface="Bauhaus 93" pitchFamily="82" charset="0"/>
                <a:cs typeface="Andalus" pitchFamily="18" charset="-78"/>
              </a:rPr>
              <a:t>                 UVEITIS IN BOWEL DISEASE </a:t>
            </a:r>
            <a:endParaRPr lang="en-GB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None/>
            </a:pPr>
            <a:r>
              <a:rPr lang="en-GB" b="1" i="1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  </a:t>
            </a:r>
          </a:p>
          <a:p>
            <a:pPr lvl="0">
              <a:buNone/>
            </a:pPr>
            <a:endParaRPr lang="en-GB" b="1" i="1" dirty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  <a:p>
            <a:pPr lvl="0">
              <a:buNone/>
            </a:pPr>
            <a:r>
              <a:rPr lang="en-GB" b="1" i="1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GB" sz="3200" b="1" i="1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Ulcerative colitis </a:t>
            </a:r>
          </a:p>
          <a:p>
            <a:pPr lvl="0">
              <a:buNone/>
            </a:pPr>
            <a:endParaRPr lang="en-GB" sz="3200" b="1" i="1" dirty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en-GB" sz="3200" b="1" i="1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Crohn disease </a:t>
            </a:r>
          </a:p>
          <a:p>
            <a:pPr lvl="0">
              <a:buNone/>
            </a:pPr>
            <a:endParaRPr lang="en-GB" b="1" i="1" dirty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endParaRPr lang="en-GB" sz="1600" dirty="0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346364"/>
            <a:ext cx="8226425" cy="5779799"/>
          </a:xfrm>
        </p:spPr>
        <p:txBody>
          <a:bodyPr/>
          <a:lstStyle/>
          <a:p>
            <a:pPr>
              <a:buNone/>
            </a:pPr>
            <a:r>
              <a:rPr lang="en-GB" sz="3600" dirty="0">
                <a:solidFill>
                  <a:srgbClr val="C00000"/>
                </a:solidFill>
                <a:latin typeface="Bauhaus 93" pitchFamily="82" charset="0"/>
                <a:cs typeface="Andalus" pitchFamily="18" charset="-78"/>
              </a:rPr>
              <a:t>SARCOIDOSIS </a:t>
            </a:r>
          </a:p>
          <a:p>
            <a:pPr marL="0" indent="0" algn="just">
              <a:buNone/>
            </a:pPr>
            <a:endParaRPr lang="en-GB" b="1" dirty="0">
              <a:latin typeface="Andalus" pitchFamily="18" charset="-78"/>
              <a:cs typeface="Andalus" pitchFamily="18" charset="-78"/>
            </a:endParaRPr>
          </a:p>
          <a:p>
            <a:pPr marL="0" indent="0" algn="just">
              <a:buNone/>
            </a:pP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is a T-lymphocyte-mediated non-caseating granulomatous inflammatory disorder of unknown cause.</a:t>
            </a:r>
          </a:p>
          <a:p>
            <a:pPr algn="just"/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It is most common in colder climates,</a:t>
            </a:r>
          </a:p>
          <a:p>
            <a:pPr algn="just"/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more frequently affects patients of African descent than Cauca­sians. </a:t>
            </a:r>
            <a:endParaRPr lang="en-GB" dirty="0">
              <a:latin typeface="Andalus" pitchFamily="18" charset="-78"/>
              <a:cs typeface="Andalus" pitchFamily="18" charset="-78"/>
            </a:endParaRPr>
          </a:p>
          <a:p>
            <a:pPr algn="just"/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The tissues most commonly involved are the mediastinal and superficial lymph nodes, lungs, liver, spleen, skin, parotid glands, phalangeal bones and the eye. 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125" y="204716"/>
            <a:ext cx="887104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GB" sz="2400" b="1" dirty="0">
                <a:latin typeface="Andalus" pitchFamily="18" charset="-78"/>
                <a:cs typeface="Andalus" pitchFamily="18" charset="-78"/>
              </a:rPr>
              <a:t>Presentation </a:t>
            </a:r>
          </a:p>
          <a:p>
            <a:pPr algn="just"/>
            <a:r>
              <a:rPr lang="en-GB" sz="2400" dirty="0">
                <a:latin typeface="Andalus" pitchFamily="18" charset="-78"/>
                <a:cs typeface="Andalus" pitchFamily="18" charset="-78"/>
              </a:rPr>
              <a:t> </a:t>
            </a:r>
          </a:p>
          <a:p>
            <a:pPr algn="just"/>
            <a:r>
              <a:rPr lang="en-GB" sz="2800" b="1" dirty="0">
                <a:latin typeface="Andalus" pitchFamily="18" charset="-78"/>
                <a:cs typeface="Andalus" pitchFamily="18" charset="-78"/>
              </a:rPr>
              <a:t>Acute-onset </a:t>
            </a:r>
            <a:r>
              <a:rPr lang="en-GB" sz="2800" dirty="0">
                <a:latin typeface="Andalus" pitchFamily="18" charset="-78"/>
                <a:cs typeface="Andalus" pitchFamily="18" charset="-78"/>
              </a:rPr>
              <a:t>sarcoidosis presents in young patients ......</a:t>
            </a:r>
          </a:p>
          <a:p>
            <a:pPr algn="just">
              <a:buNone/>
            </a:pPr>
            <a:r>
              <a:rPr lang="en-GB" sz="2800" b="1" dirty="0">
                <a:latin typeface="Andalus" pitchFamily="18" charset="-78"/>
                <a:cs typeface="Andalus" pitchFamily="18" charset="-78"/>
              </a:rPr>
              <a:t>Ocular features </a:t>
            </a:r>
          </a:p>
          <a:p>
            <a:pPr algn="just"/>
            <a:r>
              <a:rPr lang="en-GB" sz="2800" dirty="0">
                <a:latin typeface="Andalus" pitchFamily="18" charset="-78"/>
                <a:cs typeface="Andalus" pitchFamily="18" charset="-78"/>
              </a:rPr>
              <a:t>Uveitis is the most common and may be in the form of anterior, posterior or intermediate. Other manifestations include KCS, conjunctival nodules, and rarely, orbital and scleral lesions. </a:t>
            </a:r>
          </a:p>
          <a:p>
            <a:pPr algn="just">
              <a:buNone/>
            </a:pPr>
            <a:r>
              <a:rPr lang="en-GB" sz="2800" dirty="0">
                <a:latin typeface="Andalus" pitchFamily="18" charset="-78"/>
                <a:cs typeface="Andalus" pitchFamily="18" charset="-78"/>
              </a:rPr>
              <a:t>1. </a:t>
            </a:r>
            <a:r>
              <a:rPr lang="en-GB" sz="2800" b="1" dirty="0">
                <a:latin typeface="Andalus" pitchFamily="18" charset="-78"/>
                <a:cs typeface="Andalus" pitchFamily="18" charset="-78"/>
              </a:rPr>
              <a:t>AAU </a:t>
            </a:r>
            <a:r>
              <a:rPr lang="en-GB" sz="2800" dirty="0">
                <a:latin typeface="Andalus" pitchFamily="18" charset="-78"/>
                <a:cs typeface="Andalus" pitchFamily="18" charset="-78"/>
              </a:rPr>
              <a:t>typically affects patients with acute-onset sarcoid. </a:t>
            </a:r>
          </a:p>
          <a:p>
            <a:pPr algn="just">
              <a:buNone/>
            </a:pPr>
            <a:r>
              <a:rPr lang="en-GB" sz="2800" dirty="0">
                <a:latin typeface="Andalus" pitchFamily="18" charset="-78"/>
                <a:cs typeface="Andalus" pitchFamily="18" charset="-78"/>
              </a:rPr>
              <a:t>2. </a:t>
            </a:r>
            <a:r>
              <a:rPr lang="en-GB" sz="2800" b="1" dirty="0">
                <a:latin typeface="Andalus" pitchFamily="18" charset="-78"/>
                <a:cs typeface="Andalus" pitchFamily="18" charset="-78"/>
              </a:rPr>
              <a:t>CAU</a:t>
            </a:r>
            <a:r>
              <a:rPr lang="en-GB" sz="2800" dirty="0">
                <a:latin typeface="Andalus" pitchFamily="18" charset="-78"/>
                <a:cs typeface="Andalus" pitchFamily="18" charset="-78"/>
              </a:rPr>
              <a:t>, typically granulomatous, tends to affect older patients with chronic pul­monary disease. </a:t>
            </a:r>
          </a:p>
          <a:p>
            <a:pPr algn="just"/>
            <a:r>
              <a:rPr lang="en-GB" sz="2800" dirty="0">
                <a:latin typeface="Andalus" pitchFamily="18" charset="-78"/>
                <a:cs typeface="Andalus" pitchFamily="18" charset="-78"/>
              </a:rPr>
              <a:t>• Iris nodules may be very </a:t>
            </a:r>
            <a:r>
              <a:rPr lang="en-GB" sz="2800" dirty="0" err="1">
                <a:latin typeface="Andalus" pitchFamily="18" charset="-78"/>
                <a:cs typeface="Andalus" pitchFamily="18" charset="-78"/>
              </a:rPr>
              <a:t>larg</a:t>
            </a:r>
            <a:r>
              <a:rPr lang="en-GB" sz="2800" dirty="0">
                <a:latin typeface="Andalus" pitchFamily="18" charset="-78"/>
                <a:cs typeface="Andalus" pitchFamily="18" charset="-78"/>
              </a:rPr>
              <a:t>. </a:t>
            </a:r>
          </a:p>
          <a:p>
            <a:pPr algn="just"/>
            <a:endParaRPr lang="en-GB" sz="2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736970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387928"/>
            <a:ext cx="8226425" cy="5738236"/>
          </a:xfrm>
        </p:spPr>
        <p:txBody>
          <a:bodyPr/>
          <a:lstStyle/>
          <a:p>
            <a:pPr>
              <a:buNone/>
            </a:pP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3. </a:t>
            </a:r>
            <a:r>
              <a:rPr lang="en-GB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Intermediate </a:t>
            </a:r>
            <a:r>
              <a:rPr lang="en-GB" b="1" dirty="0">
                <a:latin typeface="Andalus" pitchFamily="18" charset="-78"/>
                <a:cs typeface="Andalus" pitchFamily="18" charset="-78"/>
              </a:rPr>
              <a:t>uveitis :</a:t>
            </a: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with snowballs  or string-like opacities is uncommon and may antedate systemic disease.  </a:t>
            </a:r>
          </a:p>
          <a:p>
            <a:pPr>
              <a:buNone/>
            </a:pP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4. </a:t>
            </a:r>
            <a:r>
              <a:rPr lang="en-GB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Periphlebitis </a:t>
            </a:r>
            <a:endParaRPr lang="en-GB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5. </a:t>
            </a:r>
            <a:r>
              <a:rPr lang="en-GB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Choroidal infiltrates .</a:t>
            </a: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</a:p>
          <a:p>
            <a:pPr>
              <a:buNone/>
            </a:pPr>
            <a:r>
              <a:rPr lang="en-GB" dirty="0">
                <a:latin typeface="Andalus" pitchFamily="18" charset="-78"/>
                <a:cs typeface="Andalus" pitchFamily="18" charset="-78"/>
              </a:rPr>
              <a:t>6</a:t>
            </a: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 </a:t>
            </a:r>
            <a:r>
              <a:rPr lang="en-GB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Retinal </a:t>
            </a:r>
            <a:r>
              <a:rPr lang="en-GB" b="1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granulomas</a:t>
            </a:r>
            <a:r>
              <a:rPr lang="en-GB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are small discrete yellow-white lesions </a:t>
            </a:r>
            <a:r>
              <a:rPr lang="en-GB" dirty="0">
                <a:latin typeface="Andalus" pitchFamily="18" charset="-78"/>
                <a:cs typeface="Andalus" pitchFamily="18" charset="-78"/>
              </a:rPr>
              <a:t>.</a:t>
            </a:r>
            <a:endParaRPr lang="en-GB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en-GB" dirty="0">
                <a:latin typeface="Andalus" pitchFamily="18" charset="-78"/>
                <a:cs typeface="Andalus" pitchFamily="18" charset="-78"/>
              </a:rPr>
              <a:t>7</a:t>
            </a: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 </a:t>
            </a:r>
            <a:r>
              <a:rPr lang="en-GB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Peripheral retinal neovascularization </a:t>
            </a: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may develop secondary to retinal capillary dropout.</a:t>
            </a:r>
          </a:p>
          <a:p>
            <a:pPr>
              <a:buNone/>
            </a:pPr>
            <a:r>
              <a:rPr lang="en-GB" dirty="0">
                <a:latin typeface="Andalus" pitchFamily="18" charset="-78"/>
                <a:cs typeface="Andalus" pitchFamily="18" charset="-78"/>
              </a:rPr>
              <a:t>8</a:t>
            </a: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 </a:t>
            </a:r>
            <a:r>
              <a:rPr lang="en-GB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Optic nerve </a:t>
            </a: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involvement may take the following forms: </a:t>
            </a:r>
          </a:p>
          <a:p>
            <a:pPr>
              <a:buNone/>
            </a:pP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• Focal </a:t>
            </a:r>
            <a:r>
              <a:rPr lang="en-GB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granulomas</a:t>
            </a: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,.</a:t>
            </a:r>
          </a:p>
          <a:p>
            <a:pPr>
              <a:buNone/>
            </a:pP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• </a:t>
            </a:r>
            <a:r>
              <a:rPr lang="en-GB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Papilloedema</a:t>
            </a: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due to CNS involvement </a:t>
            </a:r>
            <a:r>
              <a:rPr lang="en-GB" dirty="0">
                <a:latin typeface="Andalus" pitchFamily="18" charset="-78"/>
                <a:cs typeface="Andalus" pitchFamily="18" charset="-78"/>
              </a:rPr>
              <a:t>.</a:t>
            </a: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</a:p>
          <a:p>
            <a:pPr>
              <a:buNone/>
            </a:pP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• Persistent disc oedema </a:t>
            </a:r>
            <a:r>
              <a:rPr lang="en-GB" dirty="0">
                <a:latin typeface="Andalus" pitchFamily="18" charset="-78"/>
                <a:cs typeface="Andalus" pitchFamily="18" charset="-78"/>
              </a:rPr>
              <a:t>.</a:t>
            </a:r>
            <a:endParaRPr lang="en-GB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GB" sz="1600" dirty="0">
              <a:latin typeface="Andalus" pitchFamily="18" charset="-78"/>
              <a:cs typeface="Andalus" pitchFamily="18" charset="-78"/>
            </a:endParaRPr>
          </a:p>
          <a:p>
            <a:endParaRPr lang="en-GB" sz="1600" dirty="0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277092"/>
            <a:ext cx="8226425" cy="5849072"/>
          </a:xfrm>
        </p:spPr>
        <p:txBody>
          <a:bodyPr/>
          <a:lstStyle/>
          <a:p>
            <a:pPr lvl="0">
              <a:buNone/>
            </a:pPr>
            <a:r>
              <a:rPr lang="en-GB" dirty="0">
                <a:latin typeface="Andalus" pitchFamily="18" charset="-78"/>
                <a:cs typeface="Andalus" pitchFamily="18" charset="-78"/>
              </a:rPr>
              <a:t>9</a:t>
            </a: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 </a:t>
            </a:r>
            <a:r>
              <a:rPr lang="en-GB" sz="36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Treatment </a:t>
            </a:r>
          </a:p>
          <a:p>
            <a:pPr lvl="0">
              <a:buNone/>
            </a:pPr>
            <a:r>
              <a:rPr lang="en-GB" sz="32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of anterior uveitis is with topical and/or periocular steroids. </a:t>
            </a:r>
            <a:endParaRPr lang="en-GB" sz="3200" dirty="0">
              <a:latin typeface="Andalus" pitchFamily="18" charset="-78"/>
              <a:cs typeface="Andalus" pitchFamily="18" charset="-78"/>
            </a:endParaRPr>
          </a:p>
          <a:p>
            <a:pPr lvl="0">
              <a:buNone/>
            </a:pPr>
            <a:r>
              <a:rPr lang="en-GB" sz="2800" dirty="0"/>
              <a:t>Posterior uveitis often requires systemic steroids and occasionally immunosuppres­sive agents such as methotrexate, azathioprine and cyclosporine.</a:t>
            </a:r>
            <a:r>
              <a:rPr lang="en-GB" sz="28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</a:p>
          <a:p>
            <a:endParaRPr lang="en-GB" sz="1600" dirty="0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304800"/>
            <a:ext cx="8342023" cy="6123709"/>
          </a:xfrm>
        </p:spPr>
        <p:txBody>
          <a:bodyPr/>
          <a:lstStyle/>
          <a:p>
            <a:pPr lvl="0"/>
            <a:r>
              <a:rPr lang="en-GB" sz="3600" dirty="0">
                <a:solidFill>
                  <a:srgbClr val="C00000"/>
                </a:solidFill>
                <a:latin typeface="Bauhaus 93" pitchFamily="82" charset="0"/>
                <a:cs typeface="Andalus" pitchFamily="18" charset="-78"/>
              </a:rPr>
              <a:t>BEHÇET SYNDROME </a:t>
            </a:r>
          </a:p>
          <a:p>
            <a:pPr marL="0" lvl="0" indent="0">
              <a:buNone/>
            </a:pPr>
            <a:endParaRPr lang="en-GB" b="1" dirty="0">
              <a:latin typeface="Andalus" pitchFamily="18" charset="-78"/>
              <a:cs typeface="Andalus" pitchFamily="18" charset="-78"/>
            </a:endParaRPr>
          </a:p>
          <a:p>
            <a:pPr lvl="0" algn="just"/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Behçet syndrome (BS) is an idiopathic, multisystem disease :</a:t>
            </a:r>
          </a:p>
          <a:p>
            <a:pPr marL="1314450" lvl="2" indent="-457200" algn="just">
              <a:buFont typeface="+mj-lt"/>
              <a:buAutoNum type="arabicPeriod"/>
            </a:pPr>
            <a:r>
              <a:rPr lang="en-GB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Orogenital</a:t>
            </a: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ulceration</a:t>
            </a:r>
          </a:p>
          <a:p>
            <a:pPr marL="1314450" lvl="2" indent="-457200" algn="just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Vasculitis which may involve small, medium and large veins and arteries. </a:t>
            </a:r>
          </a:p>
          <a:p>
            <a:pPr lvl="0" algn="just"/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Eastern Mediterranean region and Japan </a:t>
            </a:r>
          </a:p>
          <a:p>
            <a:pPr lvl="0" algn="just"/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(HLA) B51.</a:t>
            </a:r>
          </a:p>
          <a:p>
            <a:pPr lvl="0" algn="just"/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The peak age = 3rd decade</a:t>
            </a:r>
          </a:p>
          <a:p>
            <a:pPr lvl="0" algn="just"/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Males  &gt; females.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93965"/>
            <a:ext cx="8477372" cy="6345380"/>
          </a:xfrm>
        </p:spPr>
        <p:txBody>
          <a:bodyPr/>
          <a:lstStyle/>
          <a:p>
            <a:pPr algn="just">
              <a:buNone/>
            </a:pPr>
            <a:r>
              <a:rPr lang="en-GB" b="1" i="1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Ocular features </a:t>
            </a:r>
          </a:p>
          <a:p>
            <a:pPr algn="just"/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Ocular complications occur in up to 95% of men and 70% of women.</a:t>
            </a:r>
          </a:p>
          <a:p>
            <a:pPr algn="just"/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usually bilateral </a:t>
            </a:r>
          </a:p>
          <a:p>
            <a:pPr algn="just"/>
            <a:r>
              <a:rPr lang="en-GB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3rd– 4th decades. </a:t>
            </a:r>
          </a:p>
          <a:p>
            <a:pPr marL="457200" indent="-457200" algn="just">
              <a:buAutoNum type="arabicPeriod"/>
            </a:pPr>
            <a:r>
              <a:rPr lang="en-GB" sz="2000" b="1" dirty="0">
                <a:latin typeface="Andalus" pitchFamily="18" charset="-78"/>
                <a:cs typeface="Andalus" pitchFamily="18" charset="-78"/>
              </a:rPr>
              <a:t>AAU, </a:t>
            </a:r>
          </a:p>
          <a:p>
            <a:pPr marL="857250" lvl="1" indent="-457200" algn="just">
              <a:buAutoNum type="arabicPeriod"/>
            </a:pPr>
            <a:r>
              <a:rPr lang="en-GB" sz="2000" dirty="0">
                <a:latin typeface="Andalus" pitchFamily="18" charset="-78"/>
                <a:cs typeface="Andalus" pitchFamily="18" charset="-78"/>
              </a:rPr>
              <a:t>bilateral</a:t>
            </a:r>
          </a:p>
          <a:p>
            <a:pPr marL="857250" lvl="1" indent="-457200" algn="just">
              <a:buAutoNum type="arabicPeriod"/>
            </a:pPr>
            <a:r>
              <a:rPr lang="en-GB" sz="2000" dirty="0">
                <a:latin typeface="Andalus" pitchFamily="18" charset="-78"/>
                <a:cs typeface="Andalus" pitchFamily="18" charset="-78"/>
              </a:rPr>
              <a:t>transient mobile hypopyon in a relatively white eye (‘cold hypopyon’) It usually responds well to topical steroids.</a:t>
            </a:r>
          </a:p>
          <a:p>
            <a:pPr algn="just">
              <a:buNone/>
            </a:pPr>
            <a:r>
              <a:rPr lang="en-GB" sz="2000" dirty="0">
                <a:latin typeface="Andalus" pitchFamily="18" charset="-78"/>
                <a:cs typeface="Andalus" pitchFamily="18" charset="-78"/>
              </a:rPr>
              <a:t>2. </a:t>
            </a:r>
            <a:r>
              <a:rPr lang="en-GB" sz="2000" b="1" dirty="0">
                <a:latin typeface="Andalus" pitchFamily="18" charset="-78"/>
                <a:cs typeface="Andalus" pitchFamily="18" charset="-78"/>
              </a:rPr>
              <a:t>Retinitis </a:t>
            </a:r>
            <a:endParaRPr lang="en-GB" sz="2000" dirty="0">
              <a:latin typeface="Andalus" pitchFamily="18" charset="-78"/>
              <a:cs typeface="Andalus" pitchFamily="18" charset="-78"/>
            </a:endParaRPr>
          </a:p>
          <a:p>
            <a:pPr algn="just">
              <a:buNone/>
            </a:pPr>
            <a:r>
              <a:rPr lang="en-GB" sz="2000" dirty="0">
                <a:latin typeface="Andalus" pitchFamily="18" charset="-78"/>
                <a:cs typeface="Andalus" pitchFamily="18" charset="-78"/>
              </a:rPr>
              <a:t>3. </a:t>
            </a:r>
            <a:r>
              <a:rPr lang="en-GB" sz="2000" b="1" dirty="0">
                <a:latin typeface="Andalus" pitchFamily="18" charset="-78"/>
                <a:cs typeface="Andalus" pitchFamily="18" charset="-78"/>
              </a:rPr>
              <a:t>Retinal vasculitis </a:t>
            </a:r>
            <a:r>
              <a:rPr lang="en-GB" sz="2000" dirty="0">
                <a:latin typeface="Andalus" pitchFamily="18" charset="-78"/>
                <a:cs typeface="Andalus" pitchFamily="18" charset="-78"/>
              </a:rPr>
              <a:t>may involve both veins and arteries and result in occlusion Vascular leakage may give rise to diffuse retinal oedema, CMO and disc oedema. </a:t>
            </a:r>
          </a:p>
          <a:p>
            <a:pPr algn="just">
              <a:buNone/>
            </a:pPr>
            <a:r>
              <a:rPr lang="en-GB" dirty="0">
                <a:latin typeface="Andalus" pitchFamily="18" charset="-78"/>
                <a:cs typeface="Andalus" pitchFamily="18" charset="-78"/>
              </a:rPr>
              <a:t>4. </a:t>
            </a:r>
            <a:r>
              <a:rPr lang="en-GB" b="1" dirty="0">
                <a:latin typeface="Andalus" pitchFamily="18" charset="-78"/>
                <a:cs typeface="Andalus" pitchFamily="18" charset="-78"/>
              </a:rPr>
              <a:t>Vitritis</a:t>
            </a:r>
            <a:r>
              <a:rPr lang="en-GB" dirty="0">
                <a:latin typeface="Andalus" pitchFamily="18" charset="-78"/>
                <a:cs typeface="Andalus" pitchFamily="18" charset="-78"/>
              </a:rPr>
              <a:t>, which may be severe and persistent, is uni­versal in eyes with active disease. </a:t>
            </a:r>
          </a:p>
          <a:p>
            <a:pPr marL="0" indent="0" algn="just">
              <a:buNone/>
            </a:pPr>
            <a:r>
              <a:rPr lang="en-GB" dirty="0">
                <a:latin typeface="Andalus" pitchFamily="18" charset="-78"/>
                <a:cs typeface="Andalus" pitchFamily="18" charset="-78"/>
              </a:rPr>
              <a:t>5. </a:t>
            </a:r>
            <a:r>
              <a:rPr lang="en-GB" b="1" dirty="0">
                <a:latin typeface="Andalus" pitchFamily="18" charset="-78"/>
                <a:cs typeface="Andalus" pitchFamily="18" charset="-78"/>
              </a:rPr>
              <a:t>End-stage disease </a:t>
            </a:r>
            <a:r>
              <a:rPr lang="en-GB" dirty="0">
                <a:latin typeface="Andalus" pitchFamily="18" charset="-78"/>
                <a:cs typeface="Andalus" pitchFamily="18" charset="-78"/>
              </a:rPr>
              <a:t>is characterized by optic atrophy, vascular occlusion. </a:t>
            </a:r>
          </a:p>
          <a:p>
            <a:pPr marL="457200" indent="-457200" algn="just">
              <a:buAutoNum type="arabicPeriod"/>
            </a:pPr>
            <a:endParaRPr lang="en-GB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388" y="870438"/>
            <a:ext cx="867459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GB" sz="24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  <a:endParaRPr lang="en-GB" sz="2400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 algn="just">
              <a:buNone/>
            </a:pPr>
            <a:r>
              <a:rPr lang="en-GB" sz="2400" b="1" u="sng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Symptoms:</a:t>
            </a:r>
          </a:p>
          <a:p>
            <a:pPr algn="just">
              <a:buNone/>
            </a:pPr>
            <a:r>
              <a:rPr lang="en-GB" sz="2400" dirty="0">
                <a:latin typeface="Andalus" pitchFamily="18" charset="-78"/>
                <a:cs typeface="Andalus" pitchFamily="18" charset="-78"/>
              </a:rPr>
              <a:t>sudden onset of (usually) unilateral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400" dirty="0">
                <a:latin typeface="Andalus" pitchFamily="18" charset="-78"/>
                <a:cs typeface="Andalus" pitchFamily="18" charset="-78"/>
              </a:rPr>
              <a:t>Pain </a:t>
            </a:r>
            <a:endParaRPr lang="en-GB" sz="2400" b="1" dirty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GB" sz="2400" dirty="0">
                <a:latin typeface="Andalus" pitchFamily="18" charset="-78"/>
                <a:cs typeface="Andalus" pitchFamily="18" charset="-78"/>
              </a:rPr>
              <a:t>Photophobia 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400" dirty="0">
                <a:latin typeface="Andalus" pitchFamily="18" charset="-78"/>
                <a:cs typeface="Andalus" pitchFamily="18" charset="-78"/>
              </a:rPr>
              <a:t>Redness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400" dirty="0">
                <a:latin typeface="Andalus" pitchFamily="18" charset="-78"/>
                <a:cs typeface="Andalus" pitchFamily="18" charset="-78"/>
              </a:rPr>
              <a:t>with or without hyper-lacrimation. </a:t>
            </a:r>
          </a:p>
          <a:p>
            <a:pPr algn="just">
              <a:buNone/>
            </a:pPr>
            <a:endParaRPr lang="en-GB" sz="2400" b="1" u="sng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 algn="just">
              <a:buNone/>
            </a:pPr>
            <a:r>
              <a:rPr lang="en-GB" sz="2400" b="1" u="sng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Signs</a:t>
            </a:r>
          </a:p>
          <a:p>
            <a:pPr algn="just">
              <a:buNone/>
            </a:pPr>
            <a:r>
              <a:rPr lang="en-GB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Visual acuity </a:t>
            </a:r>
            <a:r>
              <a:rPr lang="en-GB" sz="2400" dirty="0">
                <a:latin typeface="Andalus" pitchFamily="18" charset="-78"/>
                <a:cs typeface="Andalus" pitchFamily="18" charset="-78"/>
              </a:rPr>
              <a:t>is usually good at presentation . </a:t>
            </a:r>
          </a:p>
          <a:p>
            <a:pPr algn="just">
              <a:buNone/>
            </a:pPr>
            <a:endParaRPr lang="en-GB" sz="2400" dirty="0">
              <a:latin typeface="Andalus" pitchFamily="18" charset="-78"/>
              <a:cs typeface="Andalus" pitchFamily="18" charset="-78"/>
            </a:endParaRPr>
          </a:p>
          <a:p>
            <a:pPr algn="just">
              <a:buNone/>
            </a:pPr>
            <a:r>
              <a:rPr lang="en-GB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External examination </a:t>
            </a:r>
            <a:r>
              <a:rPr lang="en-GB" sz="2400" dirty="0">
                <a:latin typeface="Andalus" pitchFamily="18" charset="-78"/>
                <a:cs typeface="Andalus" pitchFamily="18" charset="-78"/>
              </a:rPr>
              <a:t>shows ciliary (circumcorneal) injection .</a:t>
            </a:r>
          </a:p>
          <a:p>
            <a:pPr algn="just">
              <a:buNone/>
            </a:pPr>
            <a:endParaRPr lang="en-GB" sz="2400" b="1" dirty="0">
              <a:latin typeface="Andalus" pitchFamily="18" charset="-78"/>
              <a:cs typeface="Andalus" pitchFamily="18" charset="-78"/>
            </a:endParaRPr>
          </a:p>
          <a:p>
            <a:pPr algn="just">
              <a:buNone/>
            </a:pPr>
            <a:r>
              <a:rPr lang="en-GB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Miosis </a:t>
            </a:r>
            <a:r>
              <a:rPr lang="en-GB" sz="2400" dirty="0">
                <a:latin typeface="Andalus" pitchFamily="18" charset="-78"/>
                <a:cs typeface="Andalus" pitchFamily="18" charset="-78"/>
              </a:rPr>
              <a:t>:may predispose to the formation of posterior </a:t>
            </a:r>
            <a:r>
              <a:rPr lang="en-GB" sz="2400" dirty="0" err="1">
                <a:latin typeface="Andalus" pitchFamily="18" charset="-78"/>
                <a:cs typeface="Andalus" pitchFamily="18" charset="-78"/>
              </a:rPr>
              <a:t>synechiae</a:t>
            </a:r>
            <a:r>
              <a:rPr lang="en-GB" sz="2400" dirty="0">
                <a:latin typeface="Andalus" pitchFamily="18" charset="-78"/>
                <a:cs typeface="Andalus" pitchFamily="18" charset="-78"/>
              </a:rPr>
              <a:t> </a:t>
            </a:r>
          </a:p>
          <a:p>
            <a:pPr algn="just">
              <a:buNone/>
            </a:pPr>
            <a:endParaRPr lang="en-GB" sz="2400" dirty="0">
              <a:latin typeface="Andalus" pitchFamily="18" charset="-78"/>
              <a:cs typeface="Andalus" pitchFamily="18" charset="-78"/>
            </a:endParaRPr>
          </a:p>
          <a:p>
            <a:pPr algn="just">
              <a:buNone/>
            </a:pPr>
            <a:endParaRPr lang="en-GB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4A7047-ECA6-456E-9F06-C7EA97FB85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8" t="48243" r="31504" b="15922"/>
          <a:stretch/>
        </p:blipFill>
        <p:spPr>
          <a:xfrm>
            <a:off x="6334959" y="2074373"/>
            <a:ext cx="2414016" cy="1582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1E20BED-1D99-4393-88B8-D8235B144F90}"/>
              </a:ext>
            </a:extLst>
          </p:cNvPr>
          <p:cNvSpPr/>
          <p:nvPr/>
        </p:nvSpPr>
        <p:spPr>
          <a:xfrm>
            <a:off x="2961920" y="223806"/>
            <a:ext cx="33730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Presentation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40418347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"/>
            <a:ext cx="8480569" cy="6622472"/>
          </a:xfrm>
        </p:spPr>
        <p:txBody>
          <a:bodyPr/>
          <a:lstStyle/>
          <a:p>
            <a:pPr>
              <a:buNone/>
            </a:pPr>
            <a:r>
              <a:rPr lang="en-GB" sz="16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</a:p>
          <a:p>
            <a:pPr lvl="0">
              <a:buNone/>
            </a:pPr>
            <a:r>
              <a:rPr lang="en-GB" sz="3200" b="1" i="1" dirty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Treatment of posterior uveitis </a:t>
            </a:r>
            <a:endParaRPr lang="en-GB" sz="3200" b="1" dirty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en-GB" sz="28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1. </a:t>
            </a:r>
            <a:r>
              <a:rPr lang="en-GB" sz="28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Systemic steroids </a:t>
            </a:r>
            <a:r>
              <a:rPr lang="en-GB" sz="28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may shorten the duration of an inflammatory episode </a:t>
            </a:r>
            <a:r>
              <a:rPr lang="en-GB" sz="2800" dirty="0">
                <a:latin typeface="Andalus" pitchFamily="18" charset="-78"/>
                <a:cs typeface="Andalus" pitchFamily="18" charset="-78"/>
              </a:rPr>
              <a:t>.</a:t>
            </a:r>
            <a:endParaRPr lang="en-GB" sz="28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en-GB" sz="28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2. </a:t>
            </a:r>
            <a:r>
              <a:rPr lang="en-GB" sz="2800" b="1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Azathioprine</a:t>
            </a:r>
            <a:r>
              <a:rPr lang="en-GB" sz="28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does not act rapidly enough in acute disease but is suitable for long-term therapy. </a:t>
            </a:r>
          </a:p>
          <a:p>
            <a:pPr>
              <a:buNone/>
            </a:pPr>
            <a:r>
              <a:rPr lang="en-GB" sz="28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3. </a:t>
            </a:r>
            <a:r>
              <a:rPr lang="en-GB" sz="2800" b="1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Ciclosporin</a:t>
            </a:r>
            <a:r>
              <a:rPr lang="en-GB" sz="28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is effective and rapidly acting but is associated with nephrotoxicity</a:t>
            </a:r>
            <a:r>
              <a:rPr lang="en-GB" sz="1600" dirty="0">
                <a:latin typeface="Andalus" pitchFamily="18" charset="-78"/>
                <a:cs typeface="Andalus" pitchFamily="18" charset="-78"/>
              </a:rPr>
              <a:t>.</a:t>
            </a:r>
            <a:endParaRPr lang="en-GB" sz="16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endParaRPr lang="en-GB" sz="16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93964"/>
            <a:ext cx="8508278" cy="3121103"/>
          </a:xfrm>
        </p:spPr>
        <p:txBody>
          <a:bodyPr/>
          <a:lstStyle/>
          <a:p>
            <a:pPr lvl="0"/>
            <a:r>
              <a:rPr lang="en-GB" sz="3600" dirty="0">
                <a:solidFill>
                  <a:srgbClr val="C00000"/>
                </a:solidFill>
                <a:latin typeface="Bauhaus 93" pitchFamily="82" charset="0"/>
                <a:cs typeface="Andalus" pitchFamily="18" charset="-78"/>
              </a:rPr>
              <a:t>Lens-induced </a:t>
            </a:r>
            <a:r>
              <a:rPr lang="en-GB" sz="3600" dirty="0" err="1">
                <a:solidFill>
                  <a:srgbClr val="C00000"/>
                </a:solidFill>
                <a:latin typeface="Bauhaus 93" pitchFamily="82" charset="0"/>
                <a:cs typeface="Andalus" pitchFamily="18" charset="-78"/>
              </a:rPr>
              <a:t>uveitis</a:t>
            </a:r>
            <a:r>
              <a:rPr lang="en-GB" sz="3600" dirty="0">
                <a:solidFill>
                  <a:srgbClr val="C00000"/>
                </a:solidFill>
                <a:latin typeface="Bauhaus 93" pitchFamily="82" charset="0"/>
                <a:cs typeface="Andalus" pitchFamily="18" charset="-78"/>
              </a:rPr>
              <a:t> </a:t>
            </a:r>
          </a:p>
          <a:p>
            <a:pPr algn="just"/>
            <a:endParaRPr lang="en-GB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GB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triggered by an immune response to lens proteins following rupture of the lens capsule, which may be due to trauma or incomplete cataract extraction </a:t>
            </a:r>
          </a:p>
          <a:p>
            <a:pPr lvl="0" algn="just">
              <a:buNone/>
            </a:pPr>
            <a:r>
              <a:rPr lang="en-GB" sz="2800" b="1" i="1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Phacoanaphylactic endophthalmitis </a:t>
            </a:r>
            <a:endParaRPr lang="en-GB" sz="2800" b="1" dirty="0">
              <a:solidFill>
                <a:srgbClr val="00B0F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959AB0-18C2-4E9C-9B2A-DF9169F5B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404" y="3938587"/>
            <a:ext cx="3619500" cy="24098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66255"/>
            <a:ext cx="8226425" cy="6289963"/>
          </a:xfrm>
        </p:spPr>
        <p:txBody>
          <a:bodyPr/>
          <a:lstStyle/>
          <a:p>
            <a:r>
              <a:rPr lang="en-GB" sz="2800" dirty="0">
                <a:solidFill>
                  <a:srgbClr val="C00000"/>
                </a:solidFill>
                <a:latin typeface="Bauhaus 93" pitchFamily="82" charset="0"/>
                <a:cs typeface="Andalus" pitchFamily="18" charset="-78"/>
              </a:rPr>
              <a:t>Herpes simplex anterior </a:t>
            </a:r>
            <a:r>
              <a:rPr lang="en-GB" sz="2800" dirty="0" err="1">
                <a:solidFill>
                  <a:srgbClr val="C00000"/>
                </a:solidFill>
                <a:latin typeface="Bauhaus 93" pitchFamily="82" charset="0"/>
                <a:cs typeface="Andalus" pitchFamily="18" charset="-78"/>
              </a:rPr>
              <a:t>uveitis</a:t>
            </a:r>
            <a:r>
              <a:rPr lang="en-GB" sz="2800" dirty="0">
                <a:solidFill>
                  <a:srgbClr val="C00000"/>
                </a:solidFill>
                <a:latin typeface="Bauhaus 93" pitchFamily="82" charset="0"/>
                <a:cs typeface="Andalus" pitchFamily="18" charset="-78"/>
              </a:rPr>
              <a:t> 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C00000"/>
                </a:solidFill>
                <a:latin typeface="Bauhaus 93" pitchFamily="82" charset="0"/>
                <a:cs typeface="Andalus" pitchFamily="18" charset="-78"/>
              </a:rPr>
              <a:t>.  Varicella zoster anterior uveitis </a:t>
            </a:r>
          </a:p>
          <a:p>
            <a:endParaRPr lang="en-GB" sz="2800" dirty="0">
              <a:solidFill>
                <a:srgbClr val="C00000"/>
              </a:solidFill>
              <a:latin typeface="Bauhaus 93" pitchFamily="82" charset="0"/>
              <a:cs typeface="Andalus" pitchFamily="18" charset="-78"/>
            </a:endParaRPr>
          </a:p>
          <a:p>
            <a:r>
              <a:rPr lang="en-GB" sz="2800" dirty="0">
                <a:solidFill>
                  <a:srgbClr val="C00000"/>
                </a:solidFill>
                <a:latin typeface="Bauhaus 93" pitchFamily="82" charset="0"/>
                <a:cs typeface="Andalus" pitchFamily="18" charset="-78"/>
              </a:rPr>
              <a:t>Congenital rubella </a:t>
            </a:r>
          </a:p>
          <a:p>
            <a:pPr algn="just">
              <a:buNone/>
            </a:pP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Rubella (German measles) is usually a benign febrile exanthema. Congenital rubella results from </a:t>
            </a:r>
            <a:r>
              <a:rPr lang="en-GB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transplacental</a:t>
            </a: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transmission of virus to the </a:t>
            </a:r>
            <a:r>
              <a:rPr lang="en-GB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fetus</a:t>
            </a: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from an infected mother,.</a:t>
            </a:r>
          </a:p>
          <a:p>
            <a:pPr algn="just">
              <a:buNone/>
            </a:pP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1. </a:t>
            </a:r>
            <a:r>
              <a:rPr lang="en-GB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Anterior </a:t>
            </a:r>
            <a:r>
              <a:rPr lang="en-GB" b="1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uveitis</a:t>
            </a:r>
            <a:r>
              <a:rPr lang="en-GB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may result in iris atrophy. </a:t>
            </a:r>
          </a:p>
          <a:p>
            <a:pPr algn="just">
              <a:buNone/>
            </a:pP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2. </a:t>
            </a:r>
            <a:r>
              <a:rPr lang="en-GB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Retinopathy </a:t>
            </a: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is a common manifestation, but the exact incidence is unknown because cataracts frequently impair visualization of the </a:t>
            </a:r>
            <a:r>
              <a:rPr lang="en-GB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fundus</a:t>
            </a: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 </a:t>
            </a:r>
          </a:p>
          <a:p>
            <a:pPr algn="just">
              <a:buNone/>
            </a:pP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• ‘Salt and pepper’ pigmentary disturbance involv­ing the periphery and posterior pole </a:t>
            </a:r>
            <a:r>
              <a:rPr lang="en-GB" dirty="0">
                <a:latin typeface="Andalus" pitchFamily="18" charset="-78"/>
                <a:cs typeface="Andalus" pitchFamily="18" charset="-78"/>
              </a:rPr>
              <a:t>.</a:t>
            </a:r>
            <a:endParaRPr lang="en-GB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endParaRPr lang="en-GB" sz="16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787" y="291213"/>
            <a:ext cx="8226425" cy="3929095"/>
          </a:xfrm>
        </p:spPr>
        <p:txBody>
          <a:bodyPr/>
          <a:lstStyle/>
          <a:p>
            <a:pPr lvl="0">
              <a:buNone/>
            </a:pPr>
            <a:r>
              <a:rPr lang="en-GB" sz="4000" dirty="0">
                <a:solidFill>
                  <a:srgbClr val="C00000"/>
                </a:solidFill>
                <a:latin typeface="Bauhaus 93" pitchFamily="82" charset="0"/>
                <a:cs typeface="Andalus" pitchFamily="18" charset="-78"/>
              </a:rPr>
              <a:t>Sympathetic </a:t>
            </a:r>
            <a:r>
              <a:rPr lang="en-GB" sz="4000" dirty="0" err="1">
                <a:solidFill>
                  <a:srgbClr val="C00000"/>
                </a:solidFill>
                <a:latin typeface="Bauhaus 93" pitchFamily="82" charset="0"/>
                <a:cs typeface="Andalus" pitchFamily="18" charset="-78"/>
              </a:rPr>
              <a:t>ophthalmitis</a:t>
            </a:r>
            <a:r>
              <a:rPr lang="en-GB" sz="4000" dirty="0">
                <a:solidFill>
                  <a:srgbClr val="C00000"/>
                </a:solidFill>
                <a:latin typeface="Bauhaus 93" pitchFamily="82" charset="0"/>
                <a:cs typeface="Andalus" pitchFamily="18" charset="-78"/>
              </a:rPr>
              <a:t> </a:t>
            </a:r>
          </a:p>
          <a:p>
            <a:endParaRPr lang="en-GB" sz="28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is a bilateral granulomatous </a:t>
            </a:r>
            <a:r>
              <a:rPr lang="en-GB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panuveitis</a:t>
            </a: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occurring after penetrating trauma, often associated with uveal prolapse, or, less frequently, following intraocular surgery</a:t>
            </a:r>
            <a:r>
              <a:rPr lang="en-GB" dirty="0">
                <a:latin typeface="Andalus" pitchFamily="18" charset="-78"/>
                <a:cs typeface="Andalus" pitchFamily="18" charset="-78"/>
              </a:rPr>
              <a:t>.</a:t>
            </a: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</a:p>
          <a:p>
            <a:r>
              <a:rPr lang="en-GB" dirty="0"/>
              <a:t>The traumatized eye is referred to as the </a:t>
            </a:r>
            <a:r>
              <a:rPr lang="en-GB" i="1" dirty="0"/>
              <a:t>exciting </a:t>
            </a:r>
            <a:r>
              <a:rPr lang="en-GB" dirty="0"/>
              <a:t>eye and the fellow eye, which also develops uveitis, is the </a:t>
            </a:r>
            <a:r>
              <a:rPr lang="en-GB" i="1" dirty="0"/>
              <a:t>sympathizing </a:t>
            </a:r>
            <a:r>
              <a:rPr lang="en-GB" dirty="0"/>
              <a:t>eye</a:t>
            </a:r>
            <a:r>
              <a:rPr lang="en-GB" sz="2800" dirty="0"/>
              <a:t>. </a:t>
            </a:r>
            <a:endParaRPr lang="en-GB" sz="28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0F7F2A-4BDF-4C3E-872F-1A2383EB2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323" y="4068031"/>
            <a:ext cx="2886807" cy="209293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29" y="204716"/>
            <a:ext cx="887104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GB" sz="2800" dirty="0">
                <a:latin typeface="Andalus" pitchFamily="18" charset="-78"/>
                <a:cs typeface="Andalus" pitchFamily="18" charset="-78"/>
              </a:rPr>
              <a:t>. </a:t>
            </a:r>
            <a:r>
              <a:rPr lang="en-GB" sz="2000" b="1" dirty="0">
                <a:latin typeface="Andalus" pitchFamily="18" charset="-78"/>
                <a:cs typeface="Andalus" pitchFamily="18" charset="-78"/>
              </a:rPr>
              <a:t>Presentation </a:t>
            </a:r>
            <a:r>
              <a:rPr lang="en-GB" sz="2000" dirty="0">
                <a:latin typeface="Andalus" pitchFamily="18" charset="-78"/>
                <a:cs typeface="Andalus" pitchFamily="18" charset="-78"/>
              </a:rPr>
              <a:t>in 65% of cases is between 2 weeks and 3 months after initial injury and 90% of all cases occur within the first year. </a:t>
            </a:r>
          </a:p>
          <a:p>
            <a:pPr algn="just">
              <a:buNone/>
            </a:pPr>
            <a:r>
              <a:rPr lang="en-GB" sz="2000" dirty="0">
                <a:latin typeface="Andalus" pitchFamily="18" charset="-78"/>
                <a:cs typeface="Andalus" pitchFamily="18" charset="-78"/>
              </a:rPr>
              <a:t>.</a:t>
            </a:r>
          </a:p>
          <a:p>
            <a:pPr algn="just">
              <a:buNone/>
            </a:pPr>
            <a:r>
              <a:rPr lang="en-GB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GB" sz="2000" b="1" dirty="0">
                <a:latin typeface="Andalus" pitchFamily="18" charset="-78"/>
                <a:cs typeface="Andalus" pitchFamily="18" charset="-78"/>
              </a:rPr>
              <a:t>Signs </a:t>
            </a:r>
            <a:r>
              <a:rPr lang="en-GB" sz="2000" dirty="0">
                <a:latin typeface="Andalus" pitchFamily="18" charset="-78"/>
                <a:cs typeface="Andalus" pitchFamily="18" charset="-78"/>
              </a:rPr>
              <a:t>in chronological order: 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The exciting eye</a:t>
            </a:r>
            <a:r>
              <a:rPr lang="en-GB" sz="2000" dirty="0">
                <a:latin typeface="Andalus" pitchFamily="18" charset="-78"/>
                <a:cs typeface="Andalus" pitchFamily="18" charset="-78"/>
              </a:rPr>
              <a:t>: evidence of the initial trauma and is frequently very red and irritable.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GB" sz="20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The sympathizing eye</a:t>
            </a:r>
            <a:r>
              <a:rPr lang="en-GB" sz="2000" dirty="0">
                <a:latin typeface="Andalus" pitchFamily="18" charset="-78"/>
                <a:cs typeface="Andalus" pitchFamily="18" charset="-78"/>
              </a:rPr>
              <a:t>: irritation, blurred vision, photophobia and loss of accommodation. 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GB" sz="2000" dirty="0">
                <a:latin typeface="Andalus" pitchFamily="18" charset="-78"/>
                <a:cs typeface="Andalus" pitchFamily="18" charset="-78"/>
              </a:rPr>
              <a:t>Both eyes develop anterior uveitis.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GB" sz="2000" dirty="0">
                <a:latin typeface="Andalus" pitchFamily="18" charset="-78"/>
                <a:cs typeface="Andalus" pitchFamily="18" charset="-78"/>
              </a:rPr>
              <a:t>Multifocal choroidal infiltrates.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GB" sz="2000" dirty="0">
                <a:latin typeface="Andalus" pitchFamily="18" charset="-78"/>
                <a:cs typeface="Andalus" pitchFamily="18" charset="-78"/>
              </a:rPr>
              <a:t>Exudative retinal detachment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070203-8A88-41A8-8775-CC22D24DA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46" y="4019235"/>
            <a:ext cx="3220915" cy="233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30424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69" y="286604"/>
            <a:ext cx="8775510" cy="5269070"/>
          </a:xfrm>
        </p:spPr>
        <p:txBody>
          <a:bodyPr/>
          <a:lstStyle/>
          <a:p>
            <a:pPr>
              <a:buNone/>
            </a:pPr>
            <a:endParaRPr lang="en-GB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 </a:t>
            </a:r>
            <a:r>
              <a:rPr lang="en-GB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Ultrasound </a:t>
            </a: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may show </a:t>
            </a:r>
            <a:r>
              <a:rPr lang="en-GB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choroidal</a:t>
            </a: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thickening and retinal detachment. </a:t>
            </a:r>
          </a:p>
          <a:p>
            <a:pPr>
              <a:buNone/>
            </a:pPr>
            <a:endParaRPr lang="en-GB" dirty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 </a:t>
            </a:r>
            <a:r>
              <a:rPr lang="en-GB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Treatment </a:t>
            </a:r>
            <a:endParaRPr lang="en-GB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en-GB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a. </a:t>
            </a:r>
            <a:r>
              <a:rPr lang="en-GB" b="1" i="1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Enucleation</a:t>
            </a:r>
            <a:r>
              <a:rPr lang="en-GB" b="1" i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within first 10 days following trauma should be considered only in eyes with a hopeless visual prognosis because the exciting eye may eventually have better vision than the sympathiz­ing eye. Evisceration does not seem to protect against SO. </a:t>
            </a:r>
          </a:p>
          <a:p>
            <a:pPr>
              <a:buNone/>
            </a:pPr>
            <a:r>
              <a:rPr lang="en-GB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b. </a:t>
            </a:r>
            <a:r>
              <a:rPr lang="en-GB" b="1" i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Topical </a:t>
            </a: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treatment of the anterior </a:t>
            </a:r>
            <a:r>
              <a:rPr lang="en-GB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uveitis</a:t>
            </a: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with ster­oids and </a:t>
            </a:r>
            <a:r>
              <a:rPr lang="en-GB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cycloplegics</a:t>
            </a: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is given but the inflamma­tion tends to be resistant to this form of therapy (diagnostic clue). </a:t>
            </a:r>
          </a:p>
          <a:p>
            <a:pPr>
              <a:buNone/>
            </a:pPr>
            <a:r>
              <a:rPr lang="en-GB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c. </a:t>
            </a:r>
            <a:r>
              <a:rPr lang="en-GB" b="1" i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Systemic </a:t>
            </a: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steroids are usually effective although </a:t>
            </a:r>
            <a:r>
              <a:rPr lang="en-GB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ciclosporin</a:t>
            </a: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or </a:t>
            </a:r>
            <a:r>
              <a:rPr lang="en-GB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azathioprine</a:t>
            </a: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may be required in resistant cases..</a:t>
            </a:r>
          </a:p>
          <a:p>
            <a:pPr>
              <a:buNone/>
            </a:pPr>
            <a:r>
              <a:rPr lang="en-GB" sz="16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 </a:t>
            </a:r>
          </a:p>
          <a:p>
            <a:endParaRPr lang="en-GB" sz="1600" dirty="0">
              <a:latin typeface="Andalus" pitchFamily="18" charset="-78"/>
              <a:cs typeface="Andalus" pitchFamily="18" charset="-78"/>
            </a:endParaRPr>
          </a:p>
          <a:p>
            <a:endParaRPr lang="en-GB" sz="1600" dirty="0"/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4E1FF7-1A3A-4A4D-B510-7D9233E4DD87}"/>
              </a:ext>
            </a:extLst>
          </p:cNvPr>
          <p:cNvSpPr/>
          <p:nvPr/>
        </p:nvSpPr>
        <p:spPr>
          <a:xfrm>
            <a:off x="2741917" y="2967335"/>
            <a:ext cx="36601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Thank You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" y="123225"/>
            <a:ext cx="886968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GB" sz="28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GB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Endothelial dusting </a:t>
            </a:r>
          </a:p>
          <a:p>
            <a:pPr>
              <a:buNone/>
            </a:pPr>
            <a:r>
              <a:rPr lang="en-GB" sz="2800" dirty="0">
                <a:latin typeface="Andalus" pitchFamily="18" charset="-78"/>
                <a:cs typeface="Andalus" pitchFamily="18" charset="-78"/>
              </a:rPr>
              <a:t>‘dirty’ appearance. True, keratic precipitates (KP).</a:t>
            </a:r>
          </a:p>
          <a:p>
            <a:pPr>
              <a:buNone/>
            </a:pPr>
            <a:r>
              <a:rPr lang="en-GB" sz="2800" dirty="0">
                <a:latin typeface="Andalus" pitchFamily="18" charset="-78"/>
                <a:cs typeface="Andalus" pitchFamily="18" charset="-78"/>
              </a:rPr>
              <a:t>non-granulomatous </a:t>
            </a:r>
          </a:p>
          <a:p>
            <a:pPr algn="just">
              <a:buNone/>
            </a:pPr>
            <a:endParaRPr lang="en-GB" sz="2800" dirty="0">
              <a:latin typeface="Andalus" pitchFamily="18" charset="-78"/>
              <a:cs typeface="Andalus" pitchFamily="18" charset="-78"/>
            </a:endParaRPr>
          </a:p>
          <a:p>
            <a:pPr algn="just">
              <a:buNone/>
            </a:pPr>
            <a:r>
              <a:rPr lang="en-GB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Aqueous cells: </a:t>
            </a:r>
            <a:r>
              <a:rPr lang="en-GB" sz="2800" dirty="0">
                <a:latin typeface="Andalus" pitchFamily="18" charset="-78"/>
                <a:cs typeface="Andalus" pitchFamily="18" charset="-78"/>
              </a:rPr>
              <a:t>indicate disease activity and their number reflects disease severity.</a:t>
            </a:r>
          </a:p>
          <a:p>
            <a:pPr algn="just">
              <a:buNone/>
            </a:pPr>
            <a:endParaRPr lang="en-GB" sz="2800" dirty="0">
              <a:latin typeface="Andalus" pitchFamily="18" charset="-78"/>
              <a:cs typeface="Andalus" pitchFamily="18" charset="-78"/>
            </a:endParaRPr>
          </a:p>
          <a:p>
            <a:pPr algn="just">
              <a:buNone/>
            </a:pPr>
            <a:r>
              <a:rPr lang="en-GB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Anterior vitreous cells </a:t>
            </a:r>
            <a:r>
              <a:rPr lang="en-GB" sz="2800" b="1" dirty="0">
                <a:latin typeface="Andalus" pitchFamily="18" charset="-78"/>
                <a:cs typeface="Andalus" pitchFamily="18" charset="-78"/>
              </a:rPr>
              <a:t>: </a:t>
            </a:r>
            <a:r>
              <a:rPr lang="en-GB" sz="2800" dirty="0">
                <a:latin typeface="Andalus" pitchFamily="18" charset="-78"/>
                <a:cs typeface="Andalus" pitchFamily="18" charset="-78"/>
              </a:rPr>
              <a:t>indicate iridocyclitis. </a:t>
            </a:r>
          </a:p>
          <a:p>
            <a:pPr algn="just">
              <a:buNone/>
            </a:pPr>
            <a:endParaRPr lang="en-GB" sz="2800" dirty="0">
              <a:latin typeface="Andalus" pitchFamily="18" charset="-78"/>
              <a:cs typeface="Andalus" pitchFamily="18" charset="-78"/>
            </a:endParaRPr>
          </a:p>
          <a:p>
            <a:pPr algn="just">
              <a:buNone/>
            </a:pPr>
            <a:r>
              <a:rPr lang="en-GB" sz="2400" dirty="0">
                <a:latin typeface="Andalus" pitchFamily="18" charset="-78"/>
                <a:cs typeface="Andalus" pitchFamily="18" charset="-78"/>
              </a:rPr>
              <a:t> </a:t>
            </a:r>
            <a:endParaRPr lang="ar-IQ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296EF6-4F52-466E-8236-627EB67EFC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9" r="1250" b="11346"/>
          <a:stretch/>
        </p:blipFill>
        <p:spPr>
          <a:xfrm>
            <a:off x="7625072" y="426684"/>
            <a:ext cx="1244608" cy="9824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FCA2C7-BB23-4F83-8126-F38C029071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3" t="34952" r="22612" b="4185"/>
          <a:stretch/>
        </p:blipFill>
        <p:spPr>
          <a:xfrm>
            <a:off x="7473622" y="2408095"/>
            <a:ext cx="1396058" cy="10558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1E16EE-46B6-4E5E-911C-0B54D2B68B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38467" y="3661813"/>
            <a:ext cx="2707436" cy="27507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B7C92F2-4A4F-4968-BDEC-8649F05A06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903592" y="4679095"/>
            <a:ext cx="1336815" cy="125782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D215C2B-920D-4EAA-AA22-41B72FBF78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327786" y="4679095"/>
            <a:ext cx="1864417" cy="123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7138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6AF381-B171-4C16-81C2-3FCFCC7E4418}"/>
              </a:ext>
            </a:extLst>
          </p:cNvPr>
          <p:cNvSpPr/>
          <p:nvPr/>
        </p:nvSpPr>
        <p:spPr>
          <a:xfrm>
            <a:off x="290144" y="2883877"/>
            <a:ext cx="871669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Hypopyon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ndalus" pitchFamily="18" charset="-78"/>
                <a:cs typeface="Andalus" pitchFamily="18" charset="-78"/>
              </a:rPr>
              <a:t> Inflammatory Cells settled in the inferior part of the anterior chamber (AC) form a horizontal level.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ndalus" pitchFamily="18" charset="-78"/>
              <a:cs typeface="Andalus" pitchFamily="18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ndalus" pitchFamily="18" charset="-78"/>
                <a:cs typeface="Andalus" pitchFamily="18" charset="-78"/>
              </a:rPr>
              <a:t> In AAU associated with HLA-B27 the hypopyon has </a:t>
            </a:r>
            <a:r>
              <a:rPr lang="en-GB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a high fibrin content which makes it dense, immobile and slow to absorb.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ndalus" pitchFamily="18" charset="-78"/>
              <a:cs typeface="Andalus" pitchFamily="18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ndalus" pitchFamily="18" charset="-78"/>
                <a:cs typeface="Andalus" pitchFamily="18" charset="-78"/>
              </a:rPr>
              <a:t>In patients with </a:t>
            </a:r>
            <a:r>
              <a:rPr lang="en-GB" b="1" dirty="0" err="1">
                <a:latin typeface="Andalus" pitchFamily="18" charset="-78"/>
                <a:cs typeface="Andalus" pitchFamily="18" charset="-78"/>
              </a:rPr>
              <a:t>Behçet</a:t>
            </a:r>
            <a:r>
              <a:rPr lang="en-GB" dirty="0">
                <a:latin typeface="Andalus" pitchFamily="18" charset="-78"/>
                <a:cs typeface="Andalus" pitchFamily="18" charset="-78"/>
              </a:rPr>
              <a:t> syndrome</a:t>
            </a:r>
            <a:r>
              <a:rPr lang="en-GB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, minimal fibrin and shifts according to the patient’s head position and may disappear quickly</a:t>
            </a:r>
            <a:r>
              <a:rPr lang="en-GB" dirty="0">
                <a:latin typeface="Andalus" pitchFamily="18" charset="-78"/>
                <a:cs typeface="Andalus" pitchFamily="18" charset="-78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ndalus" pitchFamily="18" charset="-78"/>
              <a:cs typeface="Andalus" pitchFamily="18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ndalus" pitchFamily="18" charset="-78"/>
                <a:cs typeface="Andalus" pitchFamily="18" charset="-78"/>
              </a:rPr>
              <a:t>Hypopyon associated with </a:t>
            </a:r>
            <a:r>
              <a:rPr lang="en-GB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Blood</a:t>
            </a:r>
            <a:r>
              <a:rPr lang="en-GB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GB" dirty="0">
                <a:latin typeface="Andalus" pitchFamily="18" charset="-78"/>
                <a:cs typeface="Andalus" pitchFamily="18" charset="-78"/>
              </a:rPr>
              <a:t> may occur in </a:t>
            </a:r>
            <a:r>
              <a:rPr lang="en-GB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Herpetic Infection </a:t>
            </a:r>
            <a:r>
              <a:rPr lang="en-GB" dirty="0">
                <a:latin typeface="Andalus" pitchFamily="18" charset="-78"/>
                <a:cs typeface="Andalus" pitchFamily="18" charset="-78"/>
              </a:rPr>
              <a:t>and in eyes with associated </a:t>
            </a:r>
            <a:r>
              <a:rPr lang="en-GB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Rubeosis Iridis</a:t>
            </a:r>
            <a:r>
              <a:rPr lang="en-GB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3D0907-997A-4399-A8E3-82E7A30FFB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2" t="12115" r="13320" b="11487"/>
          <a:stretch/>
        </p:blipFill>
        <p:spPr>
          <a:xfrm>
            <a:off x="6005145" y="656503"/>
            <a:ext cx="2620111" cy="21483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0144" y="251788"/>
            <a:ext cx="812233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GB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Aqueous Flare </a:t>
            </a:r>
            <a:r>
              <a:rPr lang="en-GB" dirty="0">
                <a:latin typeface="Andalus" pitchFamily="18" charset="-78"/>
                <a:cs typeface="Andalus" pitchFamily="18" charset="-78"/>
              </a:rPr>
              <a:t>: breakdown of the blood–aqueous barrier</a:t>
            </a:r>
          </a:p>
          <a:p>
            <a:pPr>
              <a:buNone/>
            </a:pPr>
            <a:endParaRPr lang="en-GB" dirty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en-GB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Aqueous Fibrinous Exudate</a:t>
            </a:r>
          </a:p>
          <a:p>
            <a:pPr>
              <a:buNone/>
            </a:pPr>
            <a:r>
              <a:rPr lang="en-GB" dirty="0">
                <a:latin typeface="Andalus" pitchFamily="18" charset="-78"/>
                <a:cs typeface="Andalus" pitchFamily="18" charset="-78"/>
              </a:rPr>
              <a:t>HLA-B27-associated AAU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23566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518746"/>
            <a:ext cx="8468579" cy="5873262"/>
          </a:xfrm>
        </p:spPr>
        <p:txBody>
          <a:bodyPr/>
          <a:lstStyle/>
          <a:p>
            <a:pPr>
              <a:buNone/>
            </a:pPr>
            <a:r>
              <a:rPr lang="en-GB" sz="28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Posterior Synechiae:</a:t>
            </a:r>
          </a:p>
          <a:p>
            <a:pPr>
              <a:buNone/>
            </a:pPr>
            <a:r>
              <a:rPr lang="en-GB" sz="2800" b="1" dirty="0">
                <a:latin typeface="Andalus" pitchFamily="18" charset="-78"/>
                <a:cs typeface="Andalus" pitchFamily="18" charset="-78"/>
              </a:rPr>
              <a:t>	</a:t>
            </a:r>
            <a:r>
              <a:rPr lang="en-GB" sz="28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may develop quickly. </a:t>
            </a:r>
            <a:endParaRPr lang="en-GB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en-GB" sz="28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Low Intraocular Pressure </a:t>
            </a:r>
            <a:r>
              <a:rPr lang="en-GB" sz="28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(IOP):</a:t>
            </a:r>
          </a:p>
          <a:p>
            <a:pPr>
              <a:buNone/>
            </a:pPr>
            <a:r>
              <a:rPr lang="en-GB" sz="2800" dirty="0">
                <a:latin typeface="Andalus" pitchFamily="18" charset="-78"/>
                <a:cs typeface="Andalus" pitchFamily="18" charset="-78"/>
              </a:rPr>
              <a:t>	</a:t>
            </a:r>
            <a:r>
              <a:rPr lang="en-GB" sz="28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may occur as a result of reduced secretion of aqueous by the ciliary epithe­lium.</a:t>
            </a:r>
          </a:p>
          <a:p>
            <a:pPr>
              <a:buNone/>
            </a:pPr>
            <a:r>
              <a:rPr lang="en-GB" sz="28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Fundus Examination:</a:t>
            </a:r>
          </a:p>
          <a:p>
            <a:pPr>
              <a:buNone/>
            </a:pPr>
            <a:r>
              <a:rPr lang="en-GB" sz="2800" b="1" dirty="0">
                <a:latin typeface="Andalus" pitchFamily="18" charset="-78"/>
                <a:cs typeface="Andalus" pitchFamily="18" charset="-78"/>
              </a:rPr>
              <a:t>	</a:t>
            </a:r>
            <a:r>
              <a:rPr lang="en-GB" sz="28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is usually normal.</a:t>
            </a:r>
          </a:p>
          <a:p>
            <a:pPr>
              <a:buNone/>
            </a:pPr>
            <a:r>
              <a:rPr lang="en-GB" sz="28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……………………………………………………………</a:t>
            </a:r>
          </a:p>
          <a:p>
            <a:r>
              <a:rPr lang="en-GB" sz="28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Duration</a:t>
            </a:r>
            <a:r>
              <a:rPr lang="en-GB" sz="28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. </a:t>
            </a:r>
            <a:r>
              <a:rPr lang="en-GB" sz="28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With appropriate therapy the inflamma­tion tends to completely resolve within 5–6 weeks. </a:t>
            </a:r>
          </a:p>
          <a:p>
            <a:r>
              <a:rPr lang="en-GB" sz="28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The prognosis </a:t>
            </a:r>
            <a:r>
              <a:rPr lang="en-GB" sz="28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is usually very good</a:t>
            </a:r>
            <a:r>
              <a:rPr lang="en-GB" sz="16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 </a:t>
            </a:r>
          </a:p>
          <a:p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B43C2-4FA7-4F97-AC46-01E3E1A92B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937" t="12836" r="18948" b="11111"/>
          <a:stretch/>
        </p:blipFill>
        <p:spPr>
          <a:xfrm>
            <a:off x="6956302" y="623456"/>
            <a:ext cx="1732085" cy="140497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429492"/>
            <a:ext cx="8226425" cy="5696672"/>
          </a:xfrm>
        </p:spPr>
        <p:txBody>
          <a:bodyPr/>
          <a:lstStyle/>
          <a:p>
            <a:pPr algn="ctr">
              <a:buNone/>
            </a:pPr>
            <a:r>
              <a:rPr lang="en-GB" sz="2800" dirty="0">
                <a:solidFill>
                  <a:srgbClr val="C00000"/>
                </a:solidFill>
                <a:latin typeface="Bauhaus 93" pitchFamily="82" charset="0"/>
                <a:cs typeface="Andalus" pitchFamily="18" charset="-78"/>
              </a:rPr>
              <a:t>    </a:t>
            </a:r>
            <a:r>
              <a:rPr lang="en-GB" sz="3600" dirty="0">
                <a:solidFill>
                  <a:srgbClr val="C00000"/>
                </a:solidFill>
                <a:latin typeface="Bauhaus 93" pitchFamily="82" charset="0"/>
                <a:cs typeface="Andalus" pitchFamily="18" charset="-78"/>
              </a:rPr>
              <a:t>Chronic anterior </a:t>
            </a:r>
            <a:r>
              <a:rPr lang="en-GB" sz="3600" dirty="0" err="1">
                <a:solidFill>
                  <a:srgbClr val="C00000"/>
                </a:solidFill>
                <a:latin typeface="Bauhaus 93" pitchFamily="82" charset="0"/>
                <a:cs typeface="Andalus" pitchFamily="18" charset="-78"/>
              </a:rPr>
              <a:t>uveitis</a:t>
            </a:r>
            <a:r>
              <a:rPr lang="en-GB" sz="3600" dirty="0">
                <a:solidFill>
                  <a:srgbClr val="C00000"/>
                </a:solidFill>
                <a:latin typeface="Bauhaus 93" pitchFamily="82" charset="0"/>
                <a:cs typeface="Andalus" pitchFamily="18" charset="-78"/>
              </a:rPr>
              <a:t> </a:t>
            </a:r>
            <a:endParaRPr lang="en-GB" sz="2800" dirty="0">
              <a:solidFill>
                <a:srgbClr val="C00000"/>
              </a:solidFill>
              <a:latin typeface="Bauhaus 93" pitchFamily="82" charset="0"/>
              <a:cs typeface="Andalus" pitchFamily="18" charset="-78"/>
            </a:endParaRPr>
          </a:p>
          <a:p>
            <a:pPr>
              <a:buNone/>
            </a:pPr>
            <a:endParaRPr lang="en-GB" sz="2800" dirty="0">
              <a:solidFill>
                <a:srgbClr val="C00000"/>
              </a:solidFill>
              <a:latin typeface="Bauhaus 93" pitchFamily="82" charset="0"/>
              <a:cs typeface="Andalus" pitchFamily="18" charset="-78"/>
            </a:endParaRPr>
          </a:p>
          <a:p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(CAU) is less common than the acute type </a:t>
            </a:r>
            <a:r>
              <a:rPr lang="en-GB" dirty="0">
                <a:latin typeface="Andalus" pitchFamily="18" charset="-78"/>
                <a:cs typeface="Andalus" pitchFamily="18" charset="-78"/>
              </a:rPr>
              <a:t>.</a:t>
            </a:r>
          </a:p>
          <a:p>
            <a:endParaRPr lang="en-GB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Persistent inflamma­tion that promptly relapses, in less than 3 months.</a:t>
            </a:r>
          </a:p>
          <a:p>
            <a:endParaRPr lang="en-GB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may be </a:t>
            </a:r>
            <a:r>
              <a:rPr lang="en-GB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Granulomatous</a:t>
            </a: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or </a:t>
            </a:r>
            <a:r>
              <a:rPr lang="en-GB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Non-Granulomatous. </a:t>
            </a:r>
          </a:p>
          <a:p>
            <a:endParaRPr lang="en-GB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GB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Bilateral </a:t>
            </a:r>
            <a:r>
              <a:rPr lang="en-GB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involvement is more common than in AAU</a:t>
            </a:r>
            <a:r>
              <a:rPr lang="en-GB" sz="16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 </a:t>
            </a:r>
          </a:p>
          <a:p>
            <a:pPr>
              <a:buNone/>
            </a:pPr>
            <a:endParaRPr lang="en-GB" sz="16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med_0235_slide">
  <a:themeElements>
    <a:clrScheme name="Office Theme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med_0235_slide</Template>
  <TotalTime>2499</TotalTime>
  <Words>3438</Words>
  <Application>Microsoft Office PowerPoint</Application>
  <PresentationFormat>On-screen Show (4:3)</PresentationFormat>
  <Paragraphs>532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Agency FB</vt:lpstr>
      <vt:lpstr>Andalus</vt:lpstr>
      <vt:lpstr>Arial</vt:lpstr>
      <vt:lpstr>Bauhaus 93</vt:lpstr>
      <vt:lpstr>Castellar</vt:lpstr>
      <vt:lpstr>Wingdings</vt:lpstr>
      <vt:lpstr>med_0235_slide</vt:lpstr>
      <vt:lpstr>1_Default Design</vt:lpstr>
      <vt:lpstr> Uveitis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Presentation</vt:lpstr>
      <vt:lpstr>PowerPoint Presentation</vt:lpstr>
      <vt:lpstr>Posterior uveitis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PRINCIPLES OF TREATMENT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INTERMEDIATE UVEITIS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aymen</dc:creator>
  <cp:lastModifiedBy>Dr.Fareed ALLaftah</cp:lastModifiedBy>
  <cp:revision>217</cp:revision>
  <dcterms:created xsi:type="dcterms:W3CDTF">2014-02-22T16:27:13Z</dcterms:created>
  <dcterms:modified xsi:type="dcterms:W3CDTF">2018-03-22T07:51:15Z</dcterms:modified>
</cp:coreProperties>
</file>